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1.jpeg" ContentType="image/jpeg"/>
  <Override PartName="/ppt/media/image9.jpeg" ContentType="image/jpeg"/>
  <Override PartName="/ppt/media/image10.jpeg" ContentType="image/jpeg"/>
  <Override PartName="/ppt/media/image5.png" ContentType="image/png"/>
  <Override PartName="/ppt/media/image8.jpeg" ContentType="image/jpeg"/>
  <Override PartName="/ppt/media/image7.png" ContentType="image/png"/>
  <Override PartName="/ppt/media/image22.jpeg" ContentType="image/jpeg"/>
  <Override PartName="/ppt/media/image12.jpeg" ContentType="image/jpeg"/>
  <Override PartName="/ppt/media/image6.png" ContentType="image/png"/>
  <Override PartName="/ppt/media/image29.png" ContentType="image/png"/>
  <Override PartName="/ppt/media/image13.jpeg" ContentType="image/jpeg"/>
  <Override PartName="/ppt/media/image4.png" ContentType="image/png"/>
  <Override PartName="/ppt/media/image27.png" ContentType="image/png"/>
  <Override PartName="/ppt/media/image3.png" ContentType="image/png"/>
  <Override PartName="/ppt/media/image17.jpeg" ContentType="image/jpeg"/>
  <Override PartName="/ppt/media/image26.png" ContentType="image/png"/>
  <Override PartName="/ppt/media/image28.jpeg" ContentType="image/jpeg"/>
  <Override PartName="/ppt/media/image24.jpeg" ContentType="image/jpeg"/>
  <Override PartName="/ppt/media/image19.jpeg" ContentType="image/jpeg"/>
  <Override PartName="/ppt/media/image23.jpeg" ContentType="image/jpeg"/>
  <Override PartName="/ppt/media/image18.jpeg" ContentType="image/jpeg"/>
  <Override PartName="/ppt/media/image21.png" ContentType="image/png"/>
  <Override PartName="/ppt/media/image20.jpeg" ContentType="image/jpeg"/>
  <Override PartName="/ppt/media/image15.jpeg" ContentType="image/jpeg"/>
  <Override PartName="/ppt/media/image16.jpeg" ContentType="image/jpeg"/>
  <Override PartName="/ppt/media/image14.jpeg" ContentType="image/jpeg"/>
  <Override PartName="/ppt/media/image1.png" ContentType="image/png"/>
  <Override PartName="/ppt/media/image2.png" ContentType="image/png"/>
  <Override PartName="/ppt/media/image2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4.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54.xml.rels" ContentType="application/vnd.openxmlformats-package.relationships+xml"/>
  <Override PartName="/ppt/slides/_rels/slide69.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5.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5480" cy="684432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524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01DC9AEC-3F8C-473C-84B3-FC26F28C07F7}" type="slidenum">
              <a:rPr b="0" lang="en-US" sz="1800" spc="-1" strike="noStrike">
                <a:solidFill>
                  <a:srgbClr val="808080"/>
                </a:solidFill>
                <a:latin typeface="Arial"/>
                <a:ea typeface="DejaVu Sans"/>
              </a:rPr>
              <a:t>&lt;number&gt;</a:t>
            </a:fld>
            <a:endParaRPr b="0" lang="en-US" sz="1800" spc="-1" strike="noStrike">
              <a:latin typeface="DejaVu Sans"/>
            </a:endParaRPr>
          </a:p>
        </p:txBody>
      </p:sp>
      <p:sp>
        <p:nvSpPr>
          <p:cNvPr id="2" name="CustomShape 3"/>
          <p:cNvSpPr/>
          <p:nvPr/>
        </p:nvSpPr>
        <p:spPr>
          <a:xfrm>
            <a:off x="912240" y="1268280"/>
            <a:ext cx="9202320" cy="35568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46320" cy="556200"/>
          </a:xfrm>
          <a:prstGeom prst="rect">
            <a:avLst/>
          </a:prstGeom>
          <a:ln w="0">
            <a:noFill/>
          </a:ln>
        </p:spPr>
      </p:pic>
      <p:pic>
        <p:nvPicPr>
          <p:cNvPr id="4" name="Grafik 2" descr=""/>
          <p:cNvPicPr/>
          <p:nvPr/>
        </p:nvPicPr>
        <p:blipFill>
          <a:blip r:embed="rId3"/>
          <a:stretch/>
        </p:blipFill>
        <p:spPr>
          <a:xfrm>
            <a:off x="7430400" y="134640"/>
            <a:ext cx="3692160" cy="508320"/>
          </a:xfrm>
          <a:prstGeom prst="rect">
            <a:avLst/>
          </a:prstGeom>
          <a:ln w="0">
            <a:noFill/>
          </a:ln>
        </p:spPr>
      </p:pic>
      <p:sp>
        <p:nvSpPr>
          <p:cNvPr id="5" name="CustomShape 4"/>
          <p:cNvSpPr/>
          <p:nvPr/>
        </p:nvSpPr>
        <p:spPr>
          <a:xfrm>
            <a:off x="912240" y="1268280"/>
            <a:ext cx="9202320" cy="355680"/>
          </a:xfrm>
          <a:prstGeom prst="rect">
            <a:avLst/>
          </a:prstGeom>
          <a:noFill/>
          <a:ln w="0">
            <a:noFill/>
          </a:ln>
        </p:spPr>
        <p:style>
          <a:lnRef idx="0"/>
          <a:fillRef idx="0"/>
          <a:effectRef idx="0"/>
          <a:fontRef idx="minor"/>
        </p:style>
      </p:sp>
      <p:sp>
        <p:nvSpPr>
          <p:cNvPr id="6" name="CustomShape 5"/>
          <p:cNvSpPr/>
          <p:nvPr/>
        </p:nvSpPr>
        <p:spPr>
          <a:xfrm>
            <a:off x="11444760" y="0"/>
            <a:ext cx="735480" cy="6844320"/>
          </a:xfrm>
          <a:prstGeom prst="rect">
            <a:avLst/>
          </a:prstGeom>
          <a:solidFill>
            <a:srgbClr val="000000">
              <a:alpha val="10000"/>
            </a:srgbClr>
          </a:solidFill>
          <a:ln w="0">
            <a:noFill/>
          </a:ln>
        </p:spPr>
        <p:style>
          <a:lnRef idx="0"/>
          <a:fillRef idx="0"/>
          <a:effectRef idx="0"/>
          <a:fontRef idx="minor"/>
        </p:style>
      </p:sp>
      <p:sp>
        <p:nvSpPr>
          <p:cNvPr id="7" name="CustomShape 6"/>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800" spc="-1" strike="noStrike">
                <a:solidFill>
                  <a:srgbClr val="a6a6a6"/>
                </a:solidFill>
                <a:latin typeface="DejaVu Sans"/>
                <a:ea typeface="DejaVu Sans"/>
              </a:rPr>
              <a:t>The Limits to Growth – TU Clausthal</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a:t>
            </a:r>
            <a:r>
              <a:rPr b="0" lang="en-US" sz="4400" spc="-1" strike="noStrike">
                <a:latin typeface="DejaVu Sans"/>
              </a:rPr>
              <a:t>edit the </a:t>
            </a:r>
            <a:r>
              <a:rPr b="0" lang="en-US" sz="4400" spc="-1" strike="noStrike">
                <a:latin typeface="DejaVu Sans"/>
              </a:rPr>
              <a:t>title text </a:t>
            </a:r>
            <a:r>
              <a:rPr b="0" lang="en-US" sz="4400" spc="-1" strike="noStrike">
                <a:latin typeface="DejaVu Sans"/>
              </a:rPr>
              <a:t>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5480" cy="684432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524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664F696B-99EE-4AC1-BA8C-63ED59F6493C}" type="slidenum">
              <a:rPr b="0" lang="en-US" sz="1800" spc="-1" strike="noStrike">
                <a:solidFill>
                  <a:srgbClr val="808080"/>
                </a:solidFill>
                <a:latin typeface="Arial"/>
                <a:ea typeface="DejaVu Sans"/>
              </a:rPr>
              <a:t>&lt;number&gt;</a:t>
            </a:fld>
            <a:endParaRPr b="0" lang="en-US" sz="1800" spc="-1" strike="noStrike">
              <a:latin typeface="DejaVu Sans"/>
            </a:endParaRPr>
          </a:p>
        </p:txBody>
      </p:sp>
      <p:sp>
        <p:nvSpPr>
          <p:cNvPr id="48" name="CustomShape 3"/>
          <p:cNvSpPr/>
          <p:nvPr/>
        </p:nvSpPr>
        <p:spPr>
          <a:xfrm>
            <a:off x="912240" y="1268280"/>
            <a:ext cx="9202320" cy="35568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46320" cy="556200"/>
          </a:xfrm>
          <a:prstGeom prst="rect">
            <a:avLst/>
          </a:prstGeom>
          <a:ln w="0">
            <a:noFill/>
          </a:ln>
        </p:spPr>
      </p:pic>
      <p:pic>
        <p:nvPicPr>
          <p:cNvPr id="50" name="Grafik 2" descr=""/>
          <p:cNvPicPr/>
          <p:nvPr/>
        </p:nvPicPr>
        <p:blipFill>
          <a:blip r:embed="rId3"/>
          <a:stretch/>
        </p:blipFill>
        <p:spPr>
          <a:xfrm>
            <a:off x="7430400" y="134640"/>
            <a:ext cx="3692160" cy="508320"/>
          </a:xfrm>
          <a:prstGeom prst="rect">
            <a:avLst/>
          </a:prstGeom>
          <a:ln w="0">
            <a:noFill/>
          </a:ln>
        </p:spPr>
      </p:pic>
      <p:sp>
        <p:nvSpPr>
          <p:cNvPr id="51" name="CustomShape 4"/>
          <p:cNvSpPr/>
          <p:nvPr/>
        </p:nvSpPr>
        <p:spPr>
          <a:xfrm>
            <a:off x="11444760" y="0"/>
            <a:ext cx="735480" cy="684432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524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1190762A-66B9-4BAC-B665-D7EA376AAC14}" type="slidenum">
              <a:rPr b="0" lang="en-US" sz="1800" spc="-1" strike="noStrike">
                <a:solidFill>
                  <a:srgbClr val="808080"/>
                </a:solidFill>
                <a:latin typeface="Arial"/>
                <a:ea typeface="DejaVu Sans"/>
              </a:rPr>
              <a:t>&lt;number&gt;</a:t>
            </a:fld>
            <a:endParaRPr b="0" lang="en-US" sz="1800" spc="-1" strike="noStrike">
              <a:latin typeface="DejaVu Sans"/>
            </a:endParaRPr>
          </a:p>
        </p:txBody>
      </p:sp>
      <p:sp>
        <p:nvSpPr>
          <p:cNvPr id="53" name="CustomShape 6"/>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800" spc="-1" strike="noStrike">
                <a:solidFill>
                  <a:srgbClr val="a6a6a6"/>
                </a:solidFill>
                <a:latin typeface="DejaVu Sans"/>
                <a:ea typeface="DejaVu Sans"/>
              </a:rPr>
              <a:t>The Limits to Growth – TU Clausthal</a:t>
            </a:r>
            <a:endParaRPr b="0" lang="en-US" sz="800" spc="-1" strike="noStrike">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s://www.ncbi.nlm.nih.gov/pmc/articles/PMC3154227/#:~:text=Resource%20wars%20are%20violent%20conflicts,gems%2C%20and%20other%20key%20minerals." TargetMode="External"/><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8.jpe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4.0/" TargetMode="External"/><Relationship Id="rId4" Type="http://schemas.openxmlformats.org/officeDocument/2006/relationships/hyperlink" Target="https://creativecommons.org/licenses/by/2.0/" TargetMode="External"/><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etce-lab.com/index.php/the-limits-to-growth-sustainability-and-the-circular-economy/" TargetMode="External"/><Relationship Id="rId2" Type="http://schemas.openxmlformats.org/officeDocument/2006/relationships/hyperlink" Target="https://studip.tu-clausthal.de/dispatch.php/course/overview?cid=2f6bd85fdb5c78aec9466036f99b7ed0" TargetMode="External"/><Relationship Id="rId3" Type="http://schemas.openxmlformats.org/officeDocument/2006/relationships/hyperlink" Target="http://eepurl.com/hYaBlz" TargetMode="External"/><Relationship Id="rId4" Type="http://schemas.openxmlformats.org/officeDocument/2006/relationships/hyperlink" Target="https://studip.tu-clausthal.de/dispatch.php/course/overview?cid=2f6bd85fdb5c78aec9466036f99b7ed0" TargetMode="External"/><Relationship Id="rId5" Type="http://schemas.openxmlformats.org/officeDocument/2006/relationships/hyperlink" Target="https://github.com/ETCE-LAB/teaching-material" TargetMode="External"/><Relationship Id="rId6" Type="http://schemas.openxmlformats.org/officeDocument/2006/relationships/hyperlink" Target="mailto:etce-ltg@tu-clausthal.de" TargetMode="External"/><Relationship Id="rId7"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20.jpe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hyperlink" Target="https://github.com/ETCE-LAB/teaching-material/blob/master/The-Limits-to-Growth/Exercises/E02-Household-Waste.pdf" TargetMode="External"/><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https://open.spotify.com/episode/770wJQ4FnyutP9chIAkJCH?si=srKY5l2xRHuXRbpNGD7_MA" TargetMode="External"/><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mailto:etce-ltg@tu-clausthal.de" TargetMode="External"/><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foodsharing.de/" TargetMode="External"/><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5400" cy="11419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DejaVu Sans"/>
            </a:endParaRPr>
          </a:p>
        </p:txBody>
      </p:sp>
      <p:sp>
        <p:nvSpPr>
          <p:cNvPr id="93" name="CustomShape 2"/>
          <p:cNvSpPr/>
          <p:nvPr/>
        </p:nvSpPr>
        <p:spPr>
          <a:xfrm>
            <a:off x="527400" y="2852640"/>
            <a:ext cx="10355400" cy="2362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3: Introduction III – Resources and Environmental Pollution</a:t>
            </a:r>
            <a:endParaRPr b="0" lang="en-US" sz="2400" spc="-1" strike="noStrike">
              <a:latin typeface="DejaVu Sans"/>
            </a:endParaRPr>
          </a:p>
          <a:p>
            <a:pPr algn="ctr">
              <a:lnSpc>
                <a:spcPct val="100000"/>
              </a:lnSpc>
              <a:spcBef>
                <a:spcPts val="479"/>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18" name="CustomShape 2"/>
          <p:cNvSpPr/>
          <p:nvPr/>
        </p:nvSpPr>
        <p:spPr>
          <a:xfrm>
            <a:off x="865440" y="2859120"/>
            <a:ext cx="9918360" cy="1870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1" lang="en-US" sz="2800" spc="-1" strike="noStrike">
                <a:solidFill>
                  <a:srgbClr val="000000"/>
                </a:solidFill>
                <a:latin typeface="DejaVu Sans"/>
                <a:ea typeface="DejaVu Sans"/>
              </a:rPr>
              <a:t>So we just reduce our CO2 footprint and we are good?</a:t>
            </a:r>
            <a:endParaRPr b="0" lang="en-US" sz="2800" spc="-1" strike="noStrike">
              <a:latin typeface="DejaVu Sans"/>
            </a:endParaRPr>
          </a:p>
        </p:txBody>
      </p:sp>
      <p:sp>
        <p:nvSpPr>
          <p:cNvPr id="119" name="CustomShape 3"/>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Problem already solved?</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21" name="CustomShape 2"/>
          <p:cNvSpPr/>
          <p:nvPr/>
        </p:nvSpPr>
        <p:spPr>
          <a:xfrm>
            <a:off x="263520" y="6411600"/>
            <a:ext cx="646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latin typeface="DejaVu Sans"/>
            </a:endParaRPr>
          </a:p>
        </p:txBody>
      </p:sp>
      <p:sp>
        <p:nvSpPr>
          <p:cNvPr id="122" name="CustomShape 3"/>
          <p:cNvSpPr/>
          <p:nvPr/>
        </p:nvSpPr>
        <p:spPr>
          <a:xfrm>
            <a:off x="865440" y="1828800"/>
            <a:ext cx="9918360" cy="2900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latin typeface="DejaVu Sans"/>
            </a:endParaRPr>
          </a:p>
        </p:txBody>
      </p:sp>
      <p:sp>
        <p:nvSpPr>
          <p:cNvPr id="123" name="CustomShape 4"/>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Microsoft will be Carbon Negative by 2030</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25" name="CustomShape 2"/>
          <p:cNvSpPr/>
          <p:nvPr/>
        </p:nvSpPr>
        <p:spPr>
          <a:xfrm>
            <a:off x="263520" y="6411600"/>
            <a:ext cx="7503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latin typeface="DejaVu Sans"/>
            </a:endParaRPr>
          </a:p>
        </p:txBody>
      </p:sp>
      <p:sp>
        <p:nvSpPr>
          <p:cNvPr id="126" name="CustomShape 3"/>
          <p:cNvSpPr/>
          <p:nvPr/>
        </p:nvSpPr>
        <p:spPr>
          <a:xfrm>
            <a:off x="865440" y="1640160"/>
            <a:ext cx="9918360" cy="4510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US" sz="2800" spc="-1" strike="noStrike">
              <a:latin typeface="DejaVu Sans"/>
            </a:endParaRPr>
          </a:p>
        </p:txBody>
      </p:sp>
      <p:sp>
        <p:nvSpPr>
          <p:cNvPr id="127" name="CustomShape 4"/>
          <p:cNvSpPr/>
          <p:nvPr/>
        </p:nvSpPr>
        <p:spPr>
          <a:xfrm>
            <a:off x="4241520" y="1828800"/>
            <a:ext cx="780840" cy="22176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buNone/>
            </a:pPr>
            <a:r>
              <a:rPr b="0" lang="en-US" sz="1000" spc="-1" strike="noStrike">
                <a:solidFill>
                  <a:srgbClr val="000000"/>
                </a:solidFill>
                <a:latin typeface="DejaVu Sans"/>
                <a:ea typeface="DejaVu Sans"/>
              </a:rPr>
              <a:t>July 2020</a:t>
            </a:r>
            <a:endParaRPr b="0" lang="en-US" sz="1000" spc="-1" strike="noStrike">
              <a:latin typeface="DejaVu Sans"/>
            </a:endParaRPr>
          </a:p>
        </p:txBody>
      </p:sp>
      <p:sp>
        <p:nvSpPr>
          <p:cNvPr id="128" name="CustomShape 5"/>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Apple will be Carbon Neutral by 2030</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30" name="CustomShape 2"/>
          <p:cNvSpPr/>
          <p:nvPr/>
        </p:nvSpPr>
        <p:spPr>
          <a:xfrm>
            <a:off x="263520" y="6411600"/>
            <a:ext cx="7503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DejaVu Sans"/>
            </a:endParaRPr>
          </a:p>
        </p:txBody>
      </p:sp>
      <p:sp>
        <p:nvSpPr>
          <p:cNvPr id="131" name="CustomShape 3"/>
          <p:cNvSpPr/>
          <p:nvPr/>
        </p:nvSpPr>
        <p:spPr>
          <a:xfrm>
            <a:off x="335520" y="1268640"/>
            <a:ext cx="10739520" cy="5027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p:txBody>
      </p:sp>
      <p:sp>
        <p:nvSpPr>
          <p:cNvPr id="132" name="CustomShape 4"/>
          <p:cNvSpPr/>
          <p:nvPr/>
        </p:nvSpPr>
        <p:spPr>
          <a:xfrm>
            <a:off x="335520" y="1600200"/>
            <a:ext cx="10857240" cy="1134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DejaVu Sans"/>
            </a:endParaRPr>
          </a:p>
        </p:txBody>
      </p:sp>
      <p:sp>
        <p:nvSpPr>
          <p:cNvPr id="133" name="CustomShape 5"/>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Polestar – 2030 Climate-neutral Car</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35" name="CustomShape 2"/>
          <p:cNvSpPr/>
          <p:nvPr/>
        </p:nvSpPr>
        <p:spPr>
          <a:xfrm>
            <a:off x="865440" y="3274200"/>
            <a:ext cx="9918360" cy="22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latin typeface="DejaVu Sans"/>
            </a:endParaRPr>
          </a:p>
        </p:txBody>
      </p:sp>
      <p:sp>
        <p:nvSpPr>
          <p:cNvPr id="136" name="CustomShape 3"/>
          <p:cNvSpPr/>
          <p:nvPr/>
        </p:nvSpPr>
        <p:spPr>
          <a:xfrm>
            <a:off x="335880" y="1600560"/>
            <a:ext cx="10857240" cy="1134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DejaVu Sans"/>
            </a:endParaRPr>
          </a:p>
        </p:txBody>
      </p:sp>
      <p:sp>
        <p:nvSpPr>
          <p:cNvPr id="137" name="CustomShape 4"/>
          <p:cNvSpPr/>
          <p:nvPr/>
        </p:nvSpPr>
        <p:spPr>
          <a:xfrm>
            <a:off x="263520" y="6411600"/>
            <a:ext cx="7503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DejaVu Sans"/>
            </a:endParaRPr>
          </a:p>
        </p:txBody>
      </p:sp>
      <p:sp>
        <p:nvSpPr>
          <p:cNvPr id="138" name="CustomShape 5"/>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Polestar – 2030 Climate-neutral Car</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40" name="CustomShape 2"/>
          <p:cNvSpPr/>
          <p:nvPr/>
        </p:nvSpPr>
        <p:spPr>
          <a:xfrm>
            <a:off x="335520" y="1268640"/>
            <a:ext cx="10739520" cy="5027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1" lang="en-US" sz="2800" spc="-1" strike="noStrike">
                <a:solidFill>
                  <a:srgbClr val="000000"/>
                </a:solidFill>
                <a:latin typeface="DejaVu Sans"/>
                <a:ea typeface="DejaVu Sans"/>
              </a:rPr>
              <a:t>It is not only about CO2…</a:t>
            </a:r>
            <a:endParaRPr b="0" lang="en-US" sz="2800" spc="-1" strike="noStrike">
              <a:latin typeface="DejaVu Sans"/>
            </a:endParaRPr>
          </a:p>
          <a:p>
            <a:pPr marL="360" algn="ctr">
              <a:lnSpc>
                <a:spcPct val="100000"/>
              </a:lnSpc>
              <a:spcBef>
                <a:spcPts val="360"/>
              </a:spcBef>
              <a:buNone/>
            </a:pPr>
            <a:endParaRPr b="0" lang="en-US" sz="2800" spc="-1" strike="noStrike">
              <a:latin typeface="DejaVu Sans"/>
            </a:endParaRPr>
          </a:p>
        </p:txBody>
      </p:sp>
      <p:sp>
        <p:nvSpPr>
          <p:cNvPr id="141" name="CustomShape 3"/>
          <p:cNvSpPr/>
          <p:nvPr/>
        </p:nvSpPr>
        <p:spPr>
          <a:xfrm>
            <a:off x="865440" y="2859120"/>
            <a:ext cx="9918360" cy="1870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2" name="CustomShape 4"/>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Problem already solved?</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44" name="CustomShape 2"/>
          <p:cNvSpPr/>
          <p:nvPr/>
        </p:nvSpPr>
        <p:spPr>
          <a:xfrm>
            <a:off x="263520" y="6411600"/>
            <a:ext cx="646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https://www.ifixit.com/tablet-repairability</a:t>
            </a:r>
            <a:endParaRPr b="0" lang="en-US" sz="900" spc="-1" strike="noStrike">
              <a:latin typeface="DejaVu Sans"/>
            </a:endParaRPr>
          </a:p>
        </p:txBody>
      </p:sp>
      <p:graphicFrame>
        <p:nvGraphicFramePr>
          <p:cNvPr id="145" name="Table 3"/>
          <p:cNvGraphicFramePr/>
          <p:nvPr/>
        </p:nvGraphicFramePr>
        <p:xfrm>
          <a:off x="306720" y="1580760"/>
          <a:ext cx="10901160" cy="4763880"/>
        </p:xfrm>
        <a:graphic>
          <a:graphicData uri="http://schemas.openxmlformats.org/drawingml/2006/table">
            <a:tbl>
              <a:tblPr/>
              <a:tblGrid>
                <a:gridCol w="2590560"/>
                <a:gridCol w="8310960"/>
              </a:tblGrid>
              <a:tr h="912240">
                <a:tc>
                  <a:txBody>
                    <a:bodyPr lIns="90000" rIns="90000" anchor="t">
                      <a:noAutofit/>
                    </a:bodyPr>
                    <a:p>
                      <a:pPr algn="ctr">
                        <a:lnSpc>
                          <a:spcPct val="100000"/>
                        </a:lnSpc>
                        <a:buNone/>
                      </a:pPr>
                      <a:r>
                        <a:rPr b="1" lang="en-US" sz="1300" spc="-1" strike="noStrike">
                          <a:solidFill>
                            <a:srgbClr val="000000"/>
                          </a:solidFill>
                          <a:latin typeface="DejaVu Sans"/>
                        </a:rPr>
                        <a:t>Apple iPad Pro 11” 2018</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chor="t">
                      <a:noAutofit/>
                    </a:bodyPr>
                    <a:p>
                      <a:pPr algn="ctr">
                        <a:lnSpc>
                          <a:spcPct val="100000"/>
                        </a:lnSpc>
                        <a:buNone/>
                      </a:pPr>
                      <a:r>
                        <a:rPr b="1" lang="en-US" sz="1300" spc="-1" strike="noStrike">
                          <a:solidFill>
                            <a:srgbClr val="000000"/>
                          </a:solidFill>
                          <a:latin typeface="DejaVu Sans"/>
                        </a:rPr>
                        <a:t>Microsoft Surface Pro 6 2018</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chor="t">
                      <a:noAutofit/>
                    </a:bodyPr>
                    <a:p>
                      <a:pPr algn="ctr">
                        <a:lnSpc>
                          <a:spcPct val="100000"/>
                        </a:lnSpc>
                        <a:buNone/>
                      </a:pPr>
                      <a:r>
                        <a:rPr b="1" lang="en-US" sz="1300" spc="-1" strike="noStrike">
                          <a:solidFill>
                            <a:srgbClr val="000000"/>
                          </a:solidFill>
                          <a:latin typeface="DejaVu Sans"/>
                        </a:rPr>
                        <a:t>Apple iPad Air 3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chor="t">
                      <a:noAutofit/>
                    </a:bodyPr>
                    <a:p>
                      <a:pPr algn="ctr">
                        <a:lnSpc>
                          <a:spcPct val="100000"/>
                        </a:lnSpc>
                        <a:buNone/>
                      </a:pPr>
                      <a:r>
                        <a:rPr b="1" lang="en-US" sz="1300" spc="-1" strike="noStrike">
                          <a:solidFill>
                            <a:srgbClr val="000000"/>
                          </a:solidFill>
                          <a:latin typeface="DejaVu Sans"/>
                        </a:rPr>
                        <a:t>Apple iPad 7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chor="t">
                      <a:noAutofit/>
                    </a:bodyPr>
                    <a:p>
                      <a:pPr algn="ctr">
                        <a:lnSpc>
                          <a:spcPct val="100000"/>
                        </a:lnSpc>
                        <a:buNone/>
                      </a:pPr>
                      <a:r>
                        <a:rPr b="1" lang="en-US" sz="1300" spc="-1" strike="noStrike">
                          <a:solidFill>
                            <a:srgbClr val="000000"/>
                          </a:solidFill>
                          <a:latin typeface="DejaVu Sans"/>
                        </a:rPr>
                        <a:t>Apple iPad Mini 5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DejaVu Sans"/>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146" name="CustomShape 4"/>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Greenwashing?</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335520" y="4406760"/>
            <a:ext cx="10738080" cy="134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Sustainability</a:t>
            </a:r>
            <a:endParaRPr b="0" lang="en-US" sz="3000" spc="-1" strike="noStrike">
              <a:latin typeface="DejaVu Sans"/>
            </a:endParaRPr>
          </a:p>
        </p:txBody>
      </p:sp>
      <p:sp>
        <p:nvSpPr>
          <p:cNvPr id="148" name="CustomShape 2"/>
          <p:cNvSpPr/>
          <p:nvPr/>
        </p:nvSpPr>
        <p:spPr>
          <a:xfrm>
            <a:off x="335520" y="2906640"/>
            <a:ext cx="10738080" cy="1485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Ecological Footprint</a:t>
            </a:r>
            <a:endParaRPr b="0" lang="en-US" sz="2400" spc="-1" strike="noStrike">
              <a:latin typeface="DejaVu Sans"/>
            </a:endParaRPr>
          </a:p>
        </p:txBody>
      </p:sp>
      <p:sp>
        <p:nvSpPr>
          <p:cNvPr id="150"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ecological footprint for a particular population is defined as the total area of</a:t>
            </a: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productive land and water ecosystems required to produce sufficient resources and assimilate wastes”</a:t>
            </a:r>
            <a:endParaRPr b="0" lang="en-US" sz="1800" spc="-1" strike="noStrike">
              <a:latin typeface="DejaVu Sans"/>
            </a:endParaRPr>
          </a:p>
        </p:txBody>
      </p:sp>
      <p:sp>
        <p:nvSpPr>
          <p:cNvPr id="151"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52" name="CustomShape 4"/>
          <p:cNvSpPr/>
          <p:nvPr/>
        </p:nvSpPr>
        <p:spPr>
          <a:xfrm>
            <a:off x="361080" y="329220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3" name="CustomShape 5"/>
          <p:cNvSpPr/>
          <p:nvPr/>
        </p:nvSpPr>
        <p:spPr>
          <a:xfrm>
            <a:off x="268920" y="6173280"/>
            <a:ext cx="1079424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1.) W.E. Rees (1992) – Ecological footprint and appropriated carrying capacity: what urban economics leaves out. Environmental Urbanization.</a:t>
            </a:r>
            <a:endParaRPr b="0" lang="en-US" sz="900" spc="-1" strike="noStrike">
              <a:latin typeface="DejaVu Sans"/>
            </a:endParaRPr>
          </a:p>
          <a:p>
            <a:pPr>
              <a:lnSpc>
                <a:spcPct val="100000"/>
              </a:lnSpc>
              <a:buNone/>
            </a:pPr>
            <a:r>
              <a:rPr b="0" lang="en-US" sz="900" spc="-1" strike="noStrike">
                <a:solidFill>
                  <a:srgbClr val="a6a6a6"/>
                </a:solidFill>
                <a:latin typeface="DejaVu Sans"/>
                <a:ea typeface="Roboto"/>
              </a:rPr>
              <a:t>2.) W.E. Rees, M. Wackernagel (1994) – Ecological footprints and appropriated carrying capacity: measuring the natural capital requirements of the human economy.</a:t>
            </a:r>
            <a:endParaRPr b="0" lang="en-US" sz="900" spc="-1" strike="noStrike">
              <a:latin typeface="DejaVu Sans"/>
            </a:endParaRPr>
          </a:p>
          <a:p>
            <a:pPr>
              <a:lnSpc>
                <a:spcPct val="100000"/>
              </a:lnSpc>
              <a:buNone/>
            </a:pPr>
            <a:r>
              <a:rPr b="0" lang="en-US" sz="900" spc="-1" strike="noStrike">
                <a:solidFill>
                  <a:srgbClr val="a6a6a6"/>
                </a:solidFill>
                <a:latin typeface="DejaVu Sans"/>
                <a:ea typeface="Roboto"/>
              </a:rPr>
              <a:t>3.) D. Yue, J. Guo, C. Hui (2013)  – Scale dependency of biocapacity and the fallacy of unsustainable development – https://doi.org/10.1016/j.jenvman.2013.04.022</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Biocapacity</a:t>
            </a:r>
            <a:endParaRPr b="0" lang="en-US" sz="2400" spc="-1" strike="noStrike">
              <a:latin typeface="DejaVu Sans"/>
            </a:endParaRPr>
          </a:p>
        </p:txBody>
      </p:sp>
      <p:sp>
        <p:nvSpPr>
          <p:cNvPr id="155"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Is „the locally available carrying capacity of the ecosystem for generating resources and absorbing wastes”</a:t>
            </a:r>
            <a:endParaRPr b="0" lang="en-US" sz="1800" spc="-1" strike="noStrike">
              <a:latin typeface="DejaVu Sans"/>
            </a:endParaRPr>
          </a:p>
        </p:txBody>
      </p:sp>
      <p:sp>
        <p:nvSpPr>
          <p:cNvPr id="156"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57" name="CustomShape 4"/>
          <p:cNvSpPr/>
          <p:nvPr/>
        </p:nvSpPr>
        <p:spPr>
          <a:xfrm>
            <a:off x="361080" y="329220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8" name="CustomShape 5"/>
          <p:cNvSpPr/>
          <p:nvPr/>
        </p:nvSpPr>
        <p:spPr>
          <a:xfrm>
            <a:off x="263520" y="6492240"/>
            <a:ext cx="10794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D. Yue, J. Guo, C. Hui (2013)  – Scale dependency of biocapacity and the fallacy of unsustainable development</a:t>
            </a:r>
            <a:r>
              <a:rPr b="0" lang="de-DE" sz="900" spc="-1" strike="noStrike">
                <a:solidFill>
                  <a:srgbClr val="a6a6a6"/>
                </a:solidFill>
                <a:latin typeface="DejaVu Sans"/>
                <a:ea typeface="Roboto"/>
              </a:rPr>
              <a:t> – https://doi.org/10.1016/j.jenvman.2013.04.022</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License</a:t>
            </a:r>
            <a:endParaRPr b="0" lang="en-US" sz="2400" spc="-1" strike="noStrike">
              <a:latin typeface="DejaVu Sans"/>
            </a:endParaRPr>
          </a:p>
        </p:txBody>
      </p:sp>
      <p:sp>
        <p:nvSpPr>
          <p:cNvPr id="95"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160"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endParaRPr b="0" lang="en-US" sz="1800" spc="-1" strike="noStrike">
              <a:latin typeface="DejaVu Sans"/>
            </a:endParaRPr>
          </a:p>
          <a:p>
            <a:pPr algn="ctr">
              <a:lnSpc>
                <a:spcPct val="100000"/>
              </a:lnSpc>
              <a:spcBef>
                <a:spcPts val="360"/>
              </a:spcBef>
              <a:buNone/>
            </a:pPr>
            <a:endParaRPr b="0" lang="en-US" sz="1800" spc="-1" strike="noStrike">
              <a:latin typeface="DejaVu Sans"/>
            </a:endParaRPr>
          </a:p>
        </p:txBody>
      </p:sp>
      <p:sp>
        <p:nvSpPr>
          <p:cNvPr id="161"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62" name="CustomShape 4"/>
          <p:cNvSpPr/>
          <p:nvPr/>
        </p:nvSpPr>
        <p:spPr>
          <a:xfrm>
            <a:off x="361080" y="329220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164"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US" sz="1800" spc="-1" strike="noStrike">
              <a:latin typeface="DejaVu Sans"/>
            </a:endParaRPr>
          </a:p>
        </p:txBody>
      </p:sp>
      <p:sp>
        <p:nvSpPr>
          <p:cNvPr id="165"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66" name="CustomShape 4"/>
          <p:cNvSpPr/>
          <p:nvPr/>
        </p:nvSpPr>
        <p:spPr>
          <a:xfrm>
            <a:off x="361080" y="329220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67" name="CustomShape 5"/>
          <p:cNvSpPr/>
          <p:nvPr/>
        </p:nvSpPr>
        <p:spPr>
          <a:xfrm>
            <a:off x="263520" y="6492240"/>
            <a:ext cx="10794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169"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70" name="CustomShape 3"/>
          <p:cNvSpPr/>
          <p:nvPr/>
        </p:nvSpPr>
        <p:spPr>
          <a:xfrm>
            <a:off x="270720" y="6322680"/>
            <a:ext cx="10794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DejaVu Sans"/>
            </a:endParaRPr>
          </a:p>
        </p:txBody>
      </p:sp>
      <p:sp>
        <p:nvSpPr>
          <p:cNvPr id="171" name="CustomShape 4"/>
          <p:cNvSpPr/>
          <p:nvPr/>
        </p:nvSpPr>
        <p:spPr>
          <a:xfrm>
            <a:off x="2011680" y="3017520"/>
            <a:ext cx="4291200" cy="2919600"/>
          </a:xfrm>
          <a:prstGeom prst="ellipse">
            <a:avLst/>
          </a:prstGeom>
          <a:solidFill>
            <a:srgbClr val="bbe33d">
              <a:alpha val="50000"/>
            </a:srgbClr>
          </a:solidFill>
          <a:ln w="0">
            <a:solidFill>
              <a:srgbClr val="3465a4"/>
            </a:solidFill>
          </a:ln>
        </p:spPr>
        <p:style>
          <a:lnRef idx="0"/>
          <a:fillRef idx="0"/>
          <a:effectRef idx="0"/>
          <a:fontRef idx="minor"/>
        </p:style>
      </p:sp>
      <p:sp>
        <p:nvSpPr>
          <p:cNvPr id="172" name="CustomShape 5"/>
          <p:cNvSpPr/>
          <p:nvPr/>
        </p:nvSpPr>
        <p:spPr>
          <a:xfrm>
            <a:off x="3566160" y="1188720"/>
            <a:ext cx="4291200" cy="2919600"/>
          </a:xfrm>
          <a:prstGeom prst="ellipse">
            <a:avLst/>
          </a:prstGeom>
          <a:solidFill>
            <a:srgbClr val="729fcf">
              <a:alpha val="50000"/>
            </a:srgbClr>
          </a:solidFill>
          <a:ln w="0">
            <a:solidFill>
              <a:srgbClr val="3465a4"/>
            </a:solidFill>
          </a:ln>
        </p:spPr>
        <p:style>
          <a:lnRef idx="0"/>
          <a:fillRef idx="0"/>
          <a:effectRef idx="0"/>
          <a:fontRef idx="minor"/>
        </p:style>
      </p:sp>
      <p:sp>
        <p:nvSpPr>
          <p:cNvPr id="173" name="CustomShape 6"/>
          <p:cNvSpPr/>
          <p:nvPr/>
        </p:nvSpPr>
        <p:spPr>
          <a:xfrm>
            <a:off x="5212080" y="3017520"/>
            <a:ext cx="4291200" cy="2919600"/>
          </a:xfrm>
          <a:prstGeom prst="ellipse">
            <a:avLst/>
          </a:prstGeom>
          <a:solidFill>
            <a:srgbClr val="f10d0c">
              <a:alpha val="50000"/>
            </a:srgbClr>
          </a:solidFill>
          <a:ln w="0">
            <a:solidFill>
              <a:srgbClr val="3465a4"/>
            </a:solidFill>
          </a:ln>
        </p:spPr>
        <p:style>
          <a:lnRef idx="0"/>
          <a:fillRef idx="0"/>
          <a:effectRef idx="0"/>
          <a:fontRef idx="minor"/>
        </p:style>
      </p:sp>
      <p:sp>
        <p:nvSpPr>
          <p:cNvPr id="174" name="CustomShape 7"/>
          <p:cNvSpPr/>
          <p:nvPr/>
        </p:nvSpPr>
        <p:spPr>
          <a:xfrm>
            <a:off x="4023360" y="1729080"/>
            <a:ext cx="118224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Social</a:t>
            </a:r>
            <a:endParaRPr b="0" lang="en-US" sz="2200" spc="-1" strike="noStrike">
              <a:latin typeface="DejaVu Sans"/>
            </a:endParaRPr>
          </a:p>
        </p:txBody>
      </p:sp>
      <p:sp>
        <p:nvSpPr>
          <p:cNvPr id="175" name="CustomShape 8"/>
          <p:cNvSpPr/>
          <p:nvPr/>
        </p:nvSpPr>
        <p:spPr>
          <a:xfrm>
            <a:off x="7680960" y="428940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Economic</a:t>
            </a:r>
            <a:endParaRPr b="0" lang="en-US" sz="2200" spc="-1" strike="noStrike">
              <a:latin typeface="DejaVu Sans"/>
            </a:endParaRPr>
          </a:p>
        </p:txBody>
      </p:sp>
      <p:sp>
        <p:nvSpPr>
          <p:cNvPr id="176" name="CustomShape 9"/>
          <p:cNvSpPr/>
          <p:nvPr/>
        </p:nvSpPr>
        <p:spPr>
          <a:xfrm>
            <a:off x="2834640" y="512064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Environment</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178"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79" name="CustomShape 3"/>
          <p:cNvSpPr/>
          <p:nvPr/>
        </p:nvSpPr>
        <p:spPr>
          <a:xfrm>
            <a:off x="270720" y="6322680"/>
            <a:ext cx="10794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DejaVu Sans"/>
            </a:endParaRPr>
          </a:p>
        </p:txBody>
      </p:sp>
      <p:sp>
        <p:nvSpPr>
          <p:cNvPr id="180" name="CustomShape 4"/>
          <p:cNvSpPr/>
          <p:nvPr/>
        </p:nvSpPr>
        <p:spPr>
          <a:xfrm>
            <a:off x="2011680" y="3017520"/>
            <a:ext cx="4291200" cy="2919600"/>
          </a:xfrm>
          <a:prstGeom prst="ellipse">
            <a:avLst/>
          </a:prstGeom>
          <a:solidFill>
            <a:srgbClr val="bbe33d">
              <a:alpha val="50000"/>
            </a:srgbClr>
          </a:solidFill>
          <a:ln w="0">
            <a:solidFill>
              <a:srgbClr val="3465a4"/>
            </a:solidFill>
          </a:ln>
        </p:spPr>
        <p:style>
          <a:lnRef idx="0"/>
          <a:fillRef idx="0"/>
          <a:effectRef idx="0"/>
          <a:fontRef idx="minor"/>
        </p:style>
      </p:sp>
      <p:sp>
        <p:nvSpPr>
          <p:cNvPr id="181" name="CustomShape 5"/>
          <p:cNvSpPr/>
          <p:nvPr/>
        </p:nvSpPr>
        <p:spPr>
          <a:xfrm>
            <a:off x="3566160" y="1188720"/>
            <a:ext cx="4291200" cy="2919600"/>
          </a:xfrm>
          <a:prstGeom prst="ellipse">
            <a:avLst/>
          </a:prstGeom>
          <a:solidFill>
            <a:srgbClr val="729fcf">
              <a:alpha val="50000"/>
            </a:srgbClr>
          </a:solidFill>
          <a:ln w="0">
            <a:solidFill>
              <a:srgbClr val="3465a4"/>
            </a:solidFill>
          </a:ln>
        </p:spPr>
        <p:style>
          <a:lnRef idx="0"/>
          <a:fillRef idx="0"/>
          <a:effectRef idx="0"/>
          <a:fontRef idx="minor"/>
        </p:style>
      </p:sp>
      <p:sp>
        <p:nvSpPr>
          <p:cNvPr id="182" name="CustomShape 6"/>
          <p:cNvSpPr/>
          <p:nvPr/>
        </p:nvSpPr>
        <p:spPr>
          <a:xfrm>
            <a:off x="5212080" y="3017520"/>
            <a:ext cx="4291200" cy="2919600"/>
          </a:xfrm>
          <a:prstGeom prst="ellipse">
            <a:avLst/>
          </a:prstGeom>
          <a:solidFill>
            <a:srgbClr val="f10d0c">
              <a:alpha val="50000"/>
            </a:srgbClr>
          </a:solidFill>
          <a:ln w="0">
            <a:solidFill>
              <a:srgbClr val="3465a4"/>
            </a:solidFill>
          </a:ln>
        </p:spPr>
        <p:style>
          <a:lnRef idx="0"/>
          <a:fillRef idx="0"/>
          <a:effectRef idx="0"/>
          <a:fontRef idx="minor"/>
        </p:style>
      </p:sp>
      <p:sp>
        <p:nvSpPr>
          <p:cNvPr id="183" name="CustomShape 7"/>
          <p:cNvSpPr/>
          <p:nvPr/>
        </p:nvSpPr>
        <p:spPr>
          <a:xfrm>
            <a:off x="4023360" y="1729080"/>
            <a:ext cx="118224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Social</a:t>
            </a:r>
            <a:endParaRPr b="0" lang="en-US" sz="2200" spc="-1" strike="noStrike">
              <a:latin typeface="DejaVu Sans"/>
            </a:endParaRPr>
          </a:p>
        </p:txBody>
      </p:sp>
      <p:sp>
        <p:nvSpPr>
          <p:cNvPr id="184" name="CustomShape 8"/>
          <p:cNvSpPr/>
          <p:nvPr/>
        </p:nvSpPr>
        <p:spPr>
          <a:xfrm>
            <a:off x="7680960" y="428940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Economic</a:t>
            </a:r>
            <a:endParaRPr b="0" lang="en-US" sz="2200" spc="-1" strike="noStrike">
              <a:latin typeface="DejaVu Sans"/>
            </a:endParaRPr>
          </a:p>
        </p:txBody>
      </p:sp>
      <p:sp>
        <p:nvSpPr>
          <p:cNvPr id="185" name="CustomShape 9"/>
          <p:cNvSpPr/>
          <p:nvPr/>
        </p:nvSpPr>
        <p:spPr>
          <a:xfrm>
            <a:off x="2834640" y="512064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Environment</a:t>
            </a:r>
            <a:endParaRPr b="0" lang="en-US" sz="2200" spc="-1" strike="noStrike">
              <a:latin typeface="DejaVu Sans"/>
            </a:endParaRPr>
          </a:p>
        </p:txBody>
      </p:sp>
      <p:sp>
        <p:nvSpPr>
          <p:cNvPr id="186" name="CustomShape 10"/>
          <p:cNvSpPr/>
          <p:nvPr/>
        </p:nvSpPr>
        <p:spPr>
          <a:xfrm>
            <a:off x="5212080" y="429768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Viable</a:t>
            </a:r>
            <a:endParaRPr b="0" lang="en-US" sz="2200" spc="-1" strike="noStrike">
              <a:latin typeface="DejaVu Sans"/>
            </a:endParaRPr>
          </a:p>
        </p:txBody>
      </p:sp>
      <p:sp>
        <p:nvSpPr>
          <p:cNvPr id="187" name="CustomShape 11"/>
          <p:cNvSpPr/>
          <p:nvPr/>
        </p:nvSpPr>
        <p:spPr>
          <a:xfrm>
            <a:off x="3931920" y="320040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Bearable</a:t>
            </a:r>
            <a:endParaRPr b="0" lang="en-US" sz="2200" spc="-1" strike="noStrike">
              <a:latin typeface="DejaVu Sans"/>
            </a:endParaRPr>
          </a:p>
        </p:txBody>
      </p:sp>
      <p:sp>
        <p:nvSpPr>
          <p:cNvPr id="188" name="CustomShape 12"/>
          <p:cNvSpPr/>
          <p:nvPr/>
        </p:nvSpPr>
        <p:spPr>
          <a:xfrm>
            <a:off x="5852160" y="328356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Equitable</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190"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191" name="CustomShape 3"/>
          <p:cNvSpPr/>
          <p:nvPr/>
        </p:nvSpPr>
        <p:spPr>
          <a:xfrm>
            <a:off x="270720" y="6322680"/>
            <a:ext cx="10794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DejaVu Sans"/>
            </a:endParaRPr>
          </a:p>
        </p:txBody>
      </p:sp>
      <p:sp>
        <p:nvSpPr>
          <p:cNvPr id="192" name="CustomShape 4"/>
          <p:cNvSpPr/>
          <p:nvPr/>
        </p:nvSpPr>
        <p:spPr>
          <a:xfrm>
            <a:off x="2011680" y="3017520"/>
            <a:ext cx="4291200" cy="2919600"/>
          </a:xfrm>
          <a:prstGeom prst="ellipse">
            <a:avLst/>
          </a:prstGeom>
          <a:solidFill>
            <a:srgbClr val="bbe33d">
              <a:alpha val="50000"/>
            </a:srgbClr>
          </a:solidFill>
          <a:ln w="0">
            <a:solidFill>
              <a:srgbClr val="3465a4"/>
            </a:solidFill>
          </a:ln>
        </p:spPr>
        <p:style>
          <a:lnRef idx="0"/>
          <a:fillRef idx="0"/>
          <a:effectRef idx="0"/>
          <a:fontRef idx="minor"/>
        </p:style>
      </p:sp>
      <p:sp>
        <p:nvSpPr>
          <p:cNvPr id="193" name="CustomShape 5"/>
          <p:cNvSpPr/>
          <p:nvPr/>
        </p:nvSpPr>
        <p:spPr>
          <a:xfrm>
            <a:off x="3566160" y="1188720"/>
            <a:ext cx="4291200" cy="2919600"/>
          </a:xfrm>
          <a:prstGeom prst="ellipse">
            <a:avLst/>
          </a:prstGeom>
          <a:solidFill>
            <a:srgbClr val="729fcf">
              <a:alpha val="50000"/>
            </a:srgbClr>
          </a:solidFill>
          <a:ln w="0">
            <a:solidFill>
              <a:srgbClr val="3465a4"/>
            </a:solidFill>
          </a:ln>
        </p:spPr>
        <p:style>
          <a:lnRef idx="0"/>
          <a:fillRef idx="0"/>
          <a:effectRef idx="0"/>
          <a:fontRef idx="minor"/>
        </p:style>
      </p:sp>
      <p:sp>
        <p:nvSpPr>
          <p:cNvPr id="194" name="CustomShape 6"/>
          <p:cNvSpPr/>
          <p:nvPr/>
        </p:nvSpPr>
        <p:spPr>
          <a:xfrm>
            <a:off x="5212080" y="3017520"/>
            <a:ext cx="4291200" cy="2919600"/>
          </a:xfrm>
          <a:prstGeom prst="ellipse">
            <a:avLst/>
          </a:prstGeom>
          <a:solidFill>
            <a:srgbClr val="f10d0c">
              <a:alpha val="50000"/>
            </a:srgbClr>
          </a:solidFill>
          <a:ln w="0">
            <a:solidFill>
              <a:srgbClr val="3465a4"/>
            </a:solidFill>
          </a:ln>
        </p:spPr>
        <p:style>
          <a:lnRef idx="0"/>
          <a:fillRef idx="0"/>
          <a:effectRef idx="0"/>
          <a:fontRef idx="minor"/>
        </p:style>
      </p:sp>
      <p:sp>
        <p:nvSpPr>
          <p:cNvPr id="195" name="CustomShape 7"/>
          <p:cNvSpPr/>
          <p:nvPr/>
        </p:nvSpPr>
        <p:spPr>
          <a:xfrm>
            <a:off x="4023360" y="1729080"/>
            <a:ext cx="118224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Social</a:t>
            </a:r>
            <a:endParaRPr b="0" lang="en-US" sz="2200" spc="-1" strike="noStrike">
              <a:latin typeface="DejaVu Sans"/>
            </a:endParaRPr>
          </a:p>
        </p:txBody>
      </p:sp>
      <p:sp>
        <p:nvSpPr>
          <p:cNvPr id="196" name="CustomShape 8"/>
          <p:cNvSpPr/>
          <p:nvPr/>
        </p:nvSpPr>
        <p:spPr>
          <a:xfrm>
            <a:off x="4775040" y="640080"/>
            <a:ext cx="21679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u="sng">
                <a:solidFill>
                  <a:srgbClr val="c9211e"/>
                </a:solidFill>
                <a:uFillTx/>
                <a:latin typeface="DejaVu Sans"/>
                <a:ea typeface="DejaVu Sans"/>
              </a:rPr>
              <a:t>Sustainable</a:t>
            </a:r>
            <a:endParaRPr b="0" lang="en-US" sz="2200" spc="-1" strike="noStrike">
              <a:latin typeface="DejaVu Sans"/>
            </a:endParaRPr>
          </a:p>
        </p:txBody>
      </p:sp>
      <p:sp>
        <p:nvSpPr>
          <p:cNvPr id="197" name="CustomShape 9"/>
          <p:cNvSpPr/>
          <p:nvPr/>
        </p:nvSpPr>
        <p:spPr>
          <a:xfrm>
            <a:off x="7680960" y="428940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Economic</a:t>
            </a:r>
            <a:endParaRPr b="0" lang="en-US" sz="2200" spc="-1" strike="noStrike">
              <a:latin typeface="DejaVu Sans"/>
            </a:endParaRPr>
          </a:p>
        </p:txBody>
      </p:sp>
      <p:sp>
        <p:nvSpPr>
          <p:cNvPr id="198" name="CustomShape 10"/>
          <p:cNvSpPr/>
          <p:nvPr/>
        </p:nvSpPr>
        <p:spPr>
          <a:xfrm>
            <a:off x="2834640" y="512064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Environment</a:t>
            </a:r>
            <a:endParaRPr b="0" lang="en-US" sz="2200" spc="-1" strike="noStrike">
              <a:latin typeface="DejaVu Sans"/>
            </a:endParaRPr>
          </a:p>
        </p:txBody>
      </p:sp>
      <p:sp>
        <p:nvSpPr>
          <p:cNvPr id="199" name="CustomShape 11"/>
          <p:cNvSpPr/>
          <p:nvPr/>
        </p:nvSpPr>
        <p:spPr>
          <a:xfrm>
            <a:off x="5212080" y="429768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Viable</a:t>
            </a:r>
            <a:endParaRPr b="0" lang="en-US" sz="2200" spc="-1" strike="noStrike">
              <a:latin typeface="DejaVu Sans"/>
            </a:endParaRPr>
          </a:p>
        </p:txBody>
      </p:sp>
      <p:sp>
        <p:nvSpPr>
          <p:cNvPr id="200" name="CustomShape 12"/>
          <p:cNvSpPr/>
          <p:nvPr/>
        </p:nvSpPr>
        <p:spPr>
          <a:xfrm>
            <a:off x="3931920" y="320040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Bearable</a:t>
            </a:r>
            <a:endParaRPr b="0" lang="en-US" sz="2200" spc="-1" strike="noStrike">
              <a:latin typeface="DejaVu Sans"/>
            </a:endParaRPr>
          </a:p>
        </p:txBody>
      </p:sp>
      <p:sp>
        <p:nvSpPr>
          <p:cNvPr id="201" name="CustomShape 13"/>
          <p:cNvSpPr/>
          <p:nvPr/>
        </p:nvSpPr>
        <p:spPr>
          <a:xfrm>
            <a:off x="5852160" y="3283560"/>
            <a:ext cx="227952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Equitable</a:t>
            </a:r>
            <a:endParaRPr b="0" lang="en-US" sz="2200" spc="-1" strike="noStrike">
              <a:latin typeface="DejaVu Sans"/>
            </a:endParaRPr>
          </a:p>
        </p:txBody>
      </p:sp>
      <p:sp>
        <p:nvSpPr>
          <p:cNvPr id="202" name="Line 14"/>
          <p:cNvSpPr/>
          <p:nvPr/>
        </p:nvSpPr>
        <p:spPr>
          <a:xfrm>
            <a:off x="5760720" y="1097280"/>
            <a:ext cx="360" cy="2743200"/>
          </a:xfrm>
          <a:prstGeom prst="line">
            <a:avLst/>
          </a:prstGeom>
          <a:ln w="109800">
            <a:solidFill>
              <a:srgbClr val="3465a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204"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latin typeface="DejaVu Sans"/>
            </a:endParaRPr>
          </a:p>
        </p:txBody>
      </p:sp>
      <p:sp>
        <p:nvSpPr>
          <p:cNvPr id="205"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Implications</a:t>
            </a:r>
            <a:endParaRPr b="0" lang="en-US" sz="2200" spc="-1" strike="noStrike">
              <a:latin typeface="DejaVu Sans"/>
            </a:endParaRPr>
          </a:p>
        </p:txBody>
      </p:sp>
      <p:sp>
        <p:nvSpPr>
          <p:cNvPr id="206" name="CustomShape 4"/>
          <p:cNvSpPr/>
          <p:nvPr/>
        </p:nvSpPr>
        <p:spPr>
          <a:xfrm>
            <a:off x="335520" y="310896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8"/>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a:p>
            <a:pPr>
              <a:lnSpc>
                <a:spcPct val="100000"/>
              </a:lnSpc>
              <a:buNone/>
            </a:pPr>
            <a:endParaRPr b="0" lang="en-US" sz="2400" spc="-1" strike="noStrike">
              <a:latin typeface="DejaVu Sans"/>
            </a:endParaRPr>
          </a:p>
        </p:txBody>
      </p:sp>
      <p:sp>
        <p:nvSpPr>
          <p:cNvPr id="208" name="CustomShape 19"/>
          <p:cNvSpPr/>
          <p:nvPr/>
        </p:nvSpPr>
        <p:spPr>
          <a:xfrm>
            <a:off x="335520" y="1268640"/>
            <a:ext cx="1074276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DejaVu Sans"/>
            </a:endParaRPr>
          </a:p>
        </p:txBody>
      </p:sp>
      <p:sp>
        <p:nvSpPr>
          <p:cNvPr id="209" name="CustomShape 20"/>
          <p:cNvSpPr/>
          <p:nvPr/>
        </p:nvSpPr>
        <p:spPr>
          <a:xfrm>
            <a:off x="335520" y="2859120"/>
            <a:ext cx="1057428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10" name="CustomShape 21"/>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Linear Economy – Definition</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Sustainability</a:t>
            </a:r>
            <a:endParaRPr b="0" lang="en-US" sz="2400" spc="-1" strike="noStrike">
              <a:latin typeface="DejaVu Sans"/>
            </a:endParaRPr>
          </a:p>
        </p:txBody>
      </p:sp>
      <p:sp>
        <p:nvSpPr>
          <p:cNvPr id="212" name="CustomShape 2"/>
          <p:cNvSpPr/>
          <p:nvPr/>
        </p:nvSpPr>
        <p:spPr>
          <a:xfrm>
            <a:off x="263520" y="6411600"/>
            <a:ext cx="64702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
        <p:nvSpPr>
          <p:cNvPr id="213" name="CustomShape 3"/>
          <p:cNvSpPr/>
          <p:nvPr/>
        </p:nvSpPr>
        <p:spPr>
          <a:xfrm>
            <a:off x="7866360" y="1459440"/>
            <a:ext cx="3211920" cy="46706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214" name="" descr=""/>
          <p:cNvPicPr/>
          <p:nvPr/>
        </p:nvPicPr>
        <p:blipFill>
          <a:blip r:embed="rId1"/>
          <a:stretch/>
        </p:blipFill>
        <p:spPr>
          <a:xfrm>
            <a:off x="290880" y="2299320"/>
            <a:ext cx="11337480" cy="2722320"/>
          </a:xfrm>
          <a:prstGeom prst="rect">
            <a:avLst/>
          </a:prstGeom>
          <a:ln w="0">
            <a:noFill/>
          </a:ln>
        </p:spPr>
      </p:pic>
      <p:sp>
        <p:nvSpPr>
          <p:cNvPr id="215" name="CustomShape 4"/>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The Linear (Industrial) Economy</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4406760"/>
            <a:ext cx="10738080" cy="134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A Lack of Resources </a:t>
            </a:r>
            <a:endParaRPr b="0" lang="en-US" sz="3000" spc="-1" strike="noStrike">
              <a:latin typeface="DejaVu Sans"/>
            </a:endParaRPr>
          </a:p>
        </p:txBody>
      </p:sp>
      <p:sp>
        <p:nvSpPr>
          <p:cNvPr id="217" name="CustomShape 2"/>
          <p:cNvSpPr/>
          <p:nvPr/>
        </p:nvSpPr>
        <p:spPr>
          <a:xfrm>
            <a:off x="335520" y="2906640"/>
            <a:ext cx="10738080" cy="1485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335520" y="764640"/>
            <a:ext cx="10739520" cy="490320"/>
          </a:xfrm>
          <a:prstGeom prst="rect">
            <a:avLst/>
          </a:prstGeom>
          <a:noFill/>
          <a:ln w="0">
            <a:noFill/>
          </a:ln>
        </p:spPr>
        <p:style>
          <a:lnRef idx="0"/>
          <a:fillRef idx="0"/>
          <a:effectRef idx="0"/>
          <a:fontRef idx="minor"/>
        </p:style>
      </p:sp>
      <p:pic>
        <p:nvPicPr>
          <p:cNvPr id="219" name="" descr=""/>
          <p:cNvPicPr/>
          <p:nvPr/>
        </p:nvPicPr>
        <p:blipFill>
          <a:blip r:embed="rId1"/>
          <a:stretch/>
        </p:blipFill>
        <p:spPr>
          <a:xfrm>
            <a:off x="2194920" y="1371600"/>
            <a:ext cx="4563000" cy="4954680"/>
          </a:xfrm>
          <a:prstGeom prst="rect">
            <a:avLst/>
          </a:prstGeom>
          <a:ln w="0">
            <a:noFill/>
          </a:ln>
        </p:spPr>
      </p:pic>
      <p:sp>
        <p:nvSpPr>
          <p:cNvPr id="220" name="CustomShape 2"/>
          <p:cNvSpPr/>
          <p:nvPr/>
        </p:nvSpPr>
        <p:spPr>
          <a:xfrm>
            <a:off x="263520" y="6411600"/>
            <a:ext cx="7774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DejaVu Sans"/>
            </a:endParaRPr>
          </a:p>
        </p:txBody>
      </p:sp>
      <p:sp>
        <p:nvSpPr>
          <p:cNvPr id="221" name="CustomShape 3"/>
          <p:cNvSpPr/>
          <p:nvPr/>
        </p:nvSpPr>
        <p:spPr>
          <a:xfrm>
            <a:off x="6858000" y="1554480"/>
            <a:ext cx="3740400" cy="2917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DejaVu Sans"/>
            </a:endParaRPr>
          </a:p>
        </p:txBody>
      </p:sp>
      <p:sp>
        <p:nvSpPr>
          <p:cNvPr id="222" name="CustomShape 4"/>
          <p:cNvSpPr/>
          <p:nvPr/>
        </p:nvSpPr>
        <p:spPr>
          <a:xfrm>
            <a:off x="7498080" y="4023360"/>
            <a:ext cx="3740400" cy="2917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US" sz="1800" spc="-1" strike="noStrike">
              <a:latin typeface="DejaVu Sans"/>
            </a:endParaRPr>
          </a:p>
        </p:txBody>
      </p:sp>
      <p:sp>
        <p:nvSpPr>
          <p:cNvPr id="223" name="CustomShape 5"/>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sp>
        <p:nvSpPr>
          <p:cNvPr id="224" name="CustomShape 6"/>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Resources</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Updated BBB Links</a:t>
            </a:r>
            <a:endParaRPr b="0" lang="en-US" sz="2400" spc="-1" strike="noStrike">
              <a:latin typeface="DejaVu Sans"/>
            </a:endParaRPr>
          </a:p>
        </p:txBody>
      </p:sp>
      <p:sp>
        <p:nvSpPr>
          <p:cNvPr id="97" name="CustomShape 2"/>
          <p:cNvSpPr/>
          <p:nvPr/>
        </p:nvSpPr>
        <p:spPr>
          <a:xfrm>
            <a:off x="335520" y="126828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80000"/>
              <a:buFont typeface="Wingdings" charset="2"/>
              <a:buChar char=""/>
            </a:pPr>
            <a:r>
              <a:rPr b="0" lang="en-US" sz="1800" spc="-1" strike="noStrike">
                <a:solidFill>
                  <a:srgbClr val="c9211e"/>
                </a:solidFill>
                <a:latin typeface="DejaVu Sans"/>
                <a:ea typeface="DejaVu Sans"/>
              </a:rPr>
              <a:t>We have to update the BBB links → please check your emails, the course website or the slides on Github before the next lecture. </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a:t>
            </a:r>
            <a:endParaRPr b="0" lang="en-US" sz="2400" spc="-1" strike="noStrike">
              <a:latin typeface="DejaVu Sans"/>
            </a:endParaRPr>
          </a:p>
        </p:txBody>
      </p:sp>
      <p:sp>
        <p:nvSpPr>
          <p:cNvPr id="226"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Resource wars are violent conflicts that are largely driven by competition for control over vital or valuable natural materials, such as oil, water, land, timber, animals (or animal products), gold, silver, gems, and other key minerals.”</a:t>
            </a:r>
            <a:endParaRPr b="0" lang="en-US" sz="1800" spc="-1" strike="noStrike">
              <a:latin typeface="DejaVu Sans"/>
            </a:endParaRPr>
          </a:p>
        </p:txBody>
      </p:sp>
      <p:sp>
        <p:nvSpPr>
          <p:cNvPr id="227" name="CustomShape 3"/>
          <p:cNvSpPr/>
          <p:nvPr/>
        </p:nvSpPr>
        <p:spPr>
          <a:xfrm>
            <a:off x="335520" y="2859480"/>
            <a:ext cx="1057500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28" name="CustomShape 4"/>
          <p:cNvSpPr/>
          <p:nvPr/>
        </p:nvSpPr>
        <p:spPr>
          <a:xfrm>
            <a:off x="263520" y="6411600"/>
            <a:ext cx="64710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Michael T. Klare, Barry S. Levy, Victor W. Sidel (2011) – The Public Health Implications of Resource Wars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DejaVu Sans"/>
            </a:endParaRPr>
          </a:p>
        </p:txBody>
      </p:sp>
      <p:sp>
        <p:nvSpPr>
          <p:cNvPr id="229" name="CustomShape 5"/>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 Wars</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sp>
        <p:nvSpPr>
          <p:cNvPr id="231" name="CustomShape 2"/>
          <p:cNvSpPr/>
          <p:nvPr/>
        </p:nvSpPr>
        <p:spPr>
          <a:xfrm>
            <a:off x="263520" y="6492240"/>
            <a:ext cx="7774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United Nations Photo – https://www.flickr.com/photos/un_photo/5559102272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DejaVu Sans"/>
            </a:endParaRPr>
          </a:p>
        </p:txBody>
      </p:sp>
      <p:pic>
        <p:nvPicPr>
          <p:cNvPr id="232" name="" descr=""/>
          <p:cNvPicPr/>
          <p:nvPr/>
        </p:nvPicPr>
        <p:blipFill>
          <a:blip r:embed="rId2"/>
          <a:stretch/>
        </p:blipFill>
        <p:spPr>
          <a:xfrm>
            <a:off x="2286000" y="1681200"/>
            <a:ext cx="7032240" cy="4710960"/>
          </a:xfrm>
          <a:prstGeom prst="rect">
            <a:avLst/>
          </a:prstGeom>
          <a:ln w="0">
            <a:noFill/>
          </a:ln>
        </p:spPr>
      </p:pic>
      <p:sp>
        <p:nvSpPr>
          <p:cNvPr id="233"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 Wars – Oil, etc. </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sp>
        <p:nvSpPr>
          <p:cNvPr id="235" name="CustomShape 2"/>
          <p:cNvSpPr/>
          <p:nvPr/>
        </p:nvSpPr>
        <p:spPr>
          <a:xfrm>
            <a:off x="274320" y="6173280"/>
            <a:ext cx="777420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US" sz="900" spc="-1" strike="noStrike">
              <a:latin typeface="DejaVu Sans"/>
            </a:endParaRPr>
          </a:p>
        </p:txBody>
      </p:sp>
      <p:pic>
        <p:nvPicPr>
          <p:cNvPr id="236" name="" descr=""/>
          <p:cNvPicPr/>
          <p:nvPr/>
        </p:nvPicPr>
        <p:blipFill>
          <a:blip r:embed="rId4"/>
          <a:stretch/>
        </p:blipFill>
        <p:spPr>
          <a:xfrm>
            <a:off x="457200" y="1645920"/>
            <a:ext cx="6468120" cy="4468680"/>
          </a:xfrm>
          <a:prstGeom prst="rect">
            <a:avLst/>
          </a:prstGeom>
          <a:ln w="0">
            <a:noFill/>
          </a:ln>
        </p:spPr>
      </p:pic>
      <p:sp>
        <p:nvSpPr>
          <p:cNvPr id="237"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 Wars – Water </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sp>
        <p:nvSpPr>
          <p:cNvPr id="239" name="CustomShape 2"/>
          <p:cNvSpPr/>
          <p:nvPr/>
        </p:nvSpPr>
        <p:spPr>
          <a:xfrm>
            <a:off x="274320" y="6173280"/>
            <a:ext cx="777420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US" sz="900" spc="-1" strike="noStrike">
              <a:latin typeface="DejaVu Sans"/>
            </a:endParaRPr>
          </a:p>
        </p:txBody>
      </p:sp>
      <p:pic>
        <p:nvPicPr>
          <p:cNvPr id="240" name="" descr=""/>
          <p:cNvPicPr/>
          <p:nvPr/>
        </p:nvPicPr>
        <p:blipFill>
          <a:blip r:embed="rId4"/>
          <a:stretch/>
        </p:blipFill>
        <p:spPr>
          <a:xfrm>
            <a:off x="457200" y="1645920"/>
            <a:ext cx="6468120" cy="4468680"/>
          </a:xfrm>
          <a:prstGeom prst="rect">
            <a:avLst/>
          </a:prstGeom>
          <a:ln w="0">
            <a:noFill/>
          </a:ln>
        </p:spPr>
      </p:pic>
      <p:pic>
        <p:nvPicPr>
          <p:cNvPr id="241" name="" descr=""/>
          <p:cNvPicPr/>
          <p:nvPr/>
        </p:nvPicPr>
        <p:blipFill>
          <a:blip r:embed="rId5"/>
          <a:stretch/>
        </p:blipFill>
        <p:spPr>
          <a:xfrm>
            <a:off x="7075440" y="1236960"/>
            <a:ext cx="4071600" cy="3052080"/>
          </a:xfrm>
          <a:prstGeom prst="rect">
            <a:avLst/>
          </a:prstGeom>
          <a:ln w="0">
            <a:noFill/>
          </a:ln>
        </p:spPr>
      </p:pic>
      <p:sp>
        <p:nvSpPr>
          <p:cNvPr id="242"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 Wars – Water </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a:t>
            </a:r>
            <a:endParaRPr b="0" lang="en-US" sz="2400" spc="-1" strike="noStrike">
              <a:latin typeface="DejaVu Sans"/>
            </a:endParaRPr>
          </a:p>
        </p:txBody>
      </p:sp>
      <p:pic>
        <p:nvPicPr>
          <p:cNvPr id="244" name="" descr=""/>
          <p:cNvPicPr/>
          <p:nvPr/>
        </p:nvPicPr>
        <p:blipFill>
          <a:blip r:embed="rId1"/>
          <a:srcRect l="0" t="9274" r="0" b="10773"/>
          <a:stretch/>
        </p:blipFill>
        <p:spPr>
          <a:xfrm>
            <a:off x="7299360" y="4572000"/>
            <a:ext cx="3756240" cy="1819800"/>
          </a:xfrm>
          <a:prstGeom prst="rect">
            <a:avLst/>
          </a:prstGeom>
          <a:ln w="0">
            <a:noFill/>
          </a:ln>
        </p:spPr>
      </p:pic>
      <p:sp>
        <p:nvSpPr>
          <p:cNvPr id="245" name="CustomShape 2"/>
          <p:cNvSpPr/>
          <p:nvPr/>
        </p:nvSpPr>
        <p:spPr>
          <a:xfrm>
            <a:off x="274320" y="6173280"/>
            <a:ext cx="777420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3"/>
              </a:rPr>
              <a:t>CC BY-SA 4.0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DejaVu Sans"/>
            </a:endParaRPr>
          </a:p>
        </p:txBody>
      </p:sp>
      <p:pic>
        <p:nvPicPr>
          <p:cNvPr id="246" name="" descr=""/>
          <p:cNvPicPr/>
          <p:nvPr/>
        </p:nvPicPr>
        <p:blipFill>
          <a:blip r:embed="rId5"/>
          <a:stretch/>
        </p:blipFill>
        <p:spPr>
          <a:xfrm>
            <a:off x="457200" y="1645920"/>
            <a:ext cx="6468120" cy="4468680"/>
          </a:xfrm>
          <a:prstGeom prst="rect">
            <a:avLst/>
          </a:prstGeom>
          <a:ln w="0">
            <a:noFill/>
          </a:ln>
        </p:spPr>
      </p:pic>
      <p:pic>
        <p:nvPicPr>
          <p:cNvPr id="247" name="" descr=""/>
          <p:cNvPicPr/>
          <p:nvPr/>
        </p:nvPicPr>
        <p:blipFill>
          <a:blip r:embed="rId6"/>
          <a:stretch/>
        </p:blipFill>
        <p:spPr>
          <a:xfrm>
            <a:off x="7075440" y="1236960"/>
            <a:ext cx="4071600" cy="3052080"/>
          </a:xfrm>
          <a:prstGeom prst="rect">
            <a:avLst/>
          </a:prstGeom>
          <a:ln w="0">
            <a:noFill/>
          </a:ln>
        </p:spPr>
      </p:pic>
      <p:sp>
        <p:nvSpPr>
          <p:cNvPr id="248"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Resource Wars – Water </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4406760"/>
            <a:ext cx="10738080" cy="134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Environmental Pollution</a:t>
            </a:r>
            <a:endParaRPr b="0" lang="en-US" sz="3000" spc="-1" strike="noStrike">
              <a:latin typeface="DejaVu Sans"/>
            </a:endParaRPr>
          </a:p>
        </p:txBody>
      </p:sp>
      <p:sp>
        <p:nvSpPr>
          <p:cNvPr id="250" name="CustomShape 2"/>
          <p:cNvSpPr/>
          <p:nvPr/>
        </p:nvSpPr>
        <p:spPr>
          <a:xfrm>
            <a:off x="335520" y="2906640"/>
            <a:ext cx="10738080" cy="1485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52"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Pollution</a:t>
            </a:r>
            <a:r>
              <a:rPr b="0" i="1" lang="en-US" sz="1800" spc="-1" strike="noStrike">
                <a:solidFill>
                  <a:srgbClr val="000000"/>
                </a:solidFill>
                <a:latin typeface="DejaVu Sans"/>
                <a:ea typeface="DejaVu Sans"/>
              </a:rPr>
              <a:t>, also called </a:t>
            </a:r>
            <a:r>
              <a:rPr b="1" i="1" lang="en-US" sz="1800" spc="-1" strike="noStrike" u="sng">
                <a:solidFill>
                  <a:srgbClr val="000000"/>
                </a:solidFill>
                <a:uFillTx/>
                <a:latin typeface="DejaVu Sans"/>
                <a:ea typeface="DejaVu Sans"/>
              </a:rPr>
              <a:t>environmental pollution</a:t>
            </a:r>
            <a:r>
              <a:rPr b="0" i="1" lang="en-US" sz="1800" spc="-1" strike="noStrike">
                <a:solidFill>
                  <a:srgbClr val="000000"/>
                </a:solidFill>
                <a:latin typeface="DejaVu Sans"/>
                <a:ea typeface="DejaVu Sans"/>
              </a:rPr>
              <a:t>, the addition of any substance (solid, liquid, or gas) or any form of energy (such as heat, sound, or radioactivity) to the environment at a rate faster than it can be dispersed, diluted, decomposed, recycled, or stored in some harmless form. </a:t>
            </a:r>
            <a:endParaRPr b="0" lang="en-US" sz="1800" spc="-1" strike="noStrike">
              <a:latin typeface="DejaVu Sans"/>
            </a:endParaRPr>
          </a:p>
          <a:p>
            <a:pPr algn="ctr">
              <a:lnSpc>
                <a:spcPct val="100000"/>
              </a:lnSpc>
              <a:spcBef>
                <a:spcPts val="360"/>
              </a:spcBef>
              <a:buNone/>
            </a:pPr>
            <a:r>
              <a:rPr b="0" i="1" lang="en-US" sz="1800" spc="-1" strike="noStrike">
                <a:solidFill>
                  <a:srgbClr val="000000"/>
                </a:solidFill>
                <a:latin typeface="DejaVu Sans"/>
                <a:ea typeface="DejaVu Sans"/>
              </a:rPr>
              <a:t>The major kinds of pollution, usually classified by environment, are air pollution, water pollution, and land pollution.”</a:t>
            </a:r>
            <a:endParaRPr b="0" lang="en-US" sz="1800" spc="-1" strike="noStrike">
              <a:latin typeface="DejaVu Sans"/>
            </a:endParaRPr>
          </a:p>
        </p:txBody>
      </p:sp>
      <p:sp>
        <p:nvSpPr>
          <p:cNvPr id="253"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Definition</a:t>
            </a:r>
            <a:endParaRPr b="0" lang="en-US" sz="2200" spc="-1" strike="noStrike">
              <a:latin typeface="DejaVu Sans"/>
            </a:endParaRPr>
          </a:p>
        </p:txBody>
      </p:sp>
      <p:sp>
        <p:nvSpPr>
          <p:cNvPr id="254" name="CustomShape 4"/>
          <p:cNvSpPr/>
          <p:nvPr/>
        </p:nvSpPr>
        <p:spPr>
          <a:xfrm>
            <a:off x="361080" y="2926080"/>
            <a:ext cx="10788480" cy="2005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55" name="CustomShape 5"/>
          <p:cNvSpPr/>
          <p:nvPr/>
        </p:nvSpPr>
        <p:spPr>
          <a:xfrm>
            <a:off x="263520" y="6492240"/>
            <a:ext cx="10794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Nathanson, Jerry A.. "pollution". Encyclopedia Britannica, 22 Feb. 2022, https://www.britannica.com/science/pollution-environment. Accessed 11 April 2022.</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57" name="CustomShape 2"/>
          <p:cNvSpPr/>
          <p:nvPr/>
        </p:nvSpPr>
        <p:spPr>
          <a:xfrm>
            <a:off x="263520" y="6411600"/>
            <a:ext cx="777600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DejaVu Sans"/>
            </a:endParaRPr>
          </a:p>
        </p:txBody>
      </p:sp>
      <p:pic>
        <p:nvPicPr>
          <p:cNvPr id="258" name="" descr=""/>
          <p:cNvPicPr/>
          <p:nvPr/>
        </p:nvPicPr>
        <p:blipFill>
          <a:blip r:embed="rId3"/>
          <a:stretch/>
        </p:blipFill>
        <p:spPr>
          <a:xfrm>
            <a:off x="548640" y="1645920"/>
            <a:ext cx="5113080" cy="3833280"/>
          </a:xfrm>
          <a:prstGeom prst="rect">
            <a:avLst/>
          </a:prstGeom>
          <a:ln w="0">
            <a:noFill/>
          </a:ln>
        </p:spPr>
      </p:pic>
      <p:pic>
        <p:nvPicPr>
          <p:cNvPr id="259" name="" descr=""/>
          <p:cNvPicPr/>
          <p:nvPr/>
        </p:nvPicPr>
        <p:blipFill>
          <a:blip r:embed="rId4"/>
          <a:stretch/>
        </p:blipFill>
        <p:spPr>
          <a:xfrm>
            <a:off x="6035040" y="2661120"/>
            <a:ext cx="4948560" cy="3275280"/>
          </a:xfrm>
          <a:prstGeom prst="rect">
            <a:avLst/>
          </a:prstGeom>
          <a:ln w="0">
            <a:noFill/>
          </a:ln>
        </p:spPr>
      </p:pic>
      <p:sp>
        <p:nvSpPr>
          <p:cNvPr id="260" name="CustomShape 3"/>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Waste </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62" name="CustomShape 2"/>
          <p:cNvSpPr/>
          <p:nvPr/>
        </p:nvSpPr>
        <p:spPr>
          <a:xfrm>
            <a:off x="335520" y="1268280"/>
            <a:ext cx="5875560" cy="43027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DejaVu Sans"/>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lvl="1" marL="432000" indent="-2095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DejaVu Sans"/>
            </a:endParaRPr>
          </a:p>
        </p:txBody>
      </p:sp>
      <p:sp>
        <p:nvSpPr>
          <p:cNvPr id="263" name="CustomShape 3"/>
          <p:cNvSpPr/>
          <p:nvPr/>
        </p:nvSpPr>
        <p:spPr>
          <a:xfrm>
            <a:off x="4206240" y="721800"/>
            <a:ext cx="1087920" cy="336960"/>
          </a:xfrm>
          <a:prstGeom prst="rect">
            <a:avLst/>
          </a:prstGeom>
          <a:noFill/>
          <a:ln w="0">
            <a:noFill/>
          </a:ln>
        </p:spPr>
        <p:style>
          <a:lnRef idx="0"/>
          <a:fillRef idx="0"/>
          <a:effectRef idx="0"/>
          <a:fontRef idx="minor"/>
        </p:style>
      </p:sp>
      <p:pic>
        <p:nvPicPr>
          <p:cNvPr id="264" name="" descr=""/>
          <p:cNvPicPr/>
          <p:nvPr/>
        </p:nvPicPr>
        <p:blipFill>
          <a:blip r:embed="rId1"/>
          <a:stretch/>
        </p:blipFill>
        <p:spPr>
          <a:xfrm>
            <a:off x="6949440" y="914400"/>
            <a:ext cx="3943080" cy="2837880"/>
          </a:xfrm>
          <a:prstGeom prst="rect">
            <a:avLst/>
          </a:prstGeom>
          <a:ln w="0">
            <a:noFill/>
          </a:ln>
        </p:spPr>
      </p:pic>
      <p:pic>
        <p:nvPicPr>
          <p:cNvPr id="265" name="" descr=""/>
          <p:cNvPicPr/>
          <p:nvPr/>
        </p:nvPicPr>
        <p:blipFill>
          <a:blip r:embed="rId2"/>
          <a:stretch/>
        </p:blipFill>
        <p:spPr>
          <a:xfrm>
            <a:off x="6949440" y="3931920"/>
            <a:ext cx="3970800" cy="2644920"/>
          </a:xfrm>
          <a:prstGeom prst="rect">
            <a:avLst/>
          </a:prstGeom>
          <a:ln w="0">
            <a:noFill/>
          </a:ln>
        </p:spPr>
      </p:pic>
      <p:sp>
        <p:nvSpPr>
          <p:cNvPr id="266" name="CustomShape 4"/>
          <p:cNvSpPr/>
          <p:nvPr/>
        </p:nvSpPr>
        <p:spPr>
          <a:xfrm>
            <a:off x="263520" y="6265440"/>
            <a:ext cx="777600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https://ember-climate.org/insights/research/top-10-emitters-in-the-eu-ets-2021/</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DejaVu Sans"/>
            </a:endParaRPr>
          </a:p>
        </p:txBody>
      </p:sp>
      <p:sp>
        <p:nvSpPr>
          <p:cNvPr id="267" name="CustomShape 5"/>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Fossil Fuels</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pic>
        <p:nvPicPr>
          <p:cNvPr id="269" name="Grafik 3_1" descr=""/>
          <p:cNvPicPr/>
          <p:nvPr/>
        </p:nvPicPr>
        <p:blipFill>
          <a:blip r:embed="rId1"/>
          <a:stretch/>
        </p:blipFill>
        <p:spPr>
          <a:xfrm>
            <a:off x="516600" y="1917360"/>
            <a:ext cx="5842080" cy="3013560"/>
          </a:xfrm>
          <a:prstGeom prst="rect">
            <a:avLst/>
          </a:prstGeom>
          <a:ln w="0">
            <a:noFill/>
          </a:ln>
        </p:spPr>
      </p:pic>
      <p:sp>
        <p:nvSpPr>
          <p:cNvPr id="270" name="CustomShape 2"/>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1</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Course Organization  </a:t>
            </a:r>
            <a:endParaRPr b="0" lang="en-US" sz="2400" spc="-1" strike="noStrike">
              <a:latin typeface="DejaVu Sans"/>
            </a:endParaRPr>
          </a:p>
        </p:txBody>
      </p:sp>
      <p:sp>
        <p:nvSpPr>
          <p:cNvPr id="99" name="CustomShape 2"/>
          <p:cNvSpPr/>
          <p:nvPr/>
        </p:nvSpPr>
        <p:spPr>
          <a:xfrm>
            <a:off x="335520" y="126828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Course website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828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News and updates:</a:t>
            </a:r>
            <a:endParaRPr b="0" lang="en-US" sz="1800" spc="-1" strike="noStrike">
              <a:latin typeface="DejaVu Sans"/>
            </a:endParaRPr>
          </a:p>
          <a:p>
            <a:pPr lvl="1" marL="432000" indent="-2109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CLZ students + DigiTec: StudIP (</a:t>
            </a:r>
            <a:r>
              <a:rPr b="0" lang="en-GB" sz="1800" spc="-1" strike="noStrike" u="sng">
                <a:solidFill>
                  <a:srgbClr val="0000ff"/>
                </a:solidFill>
                <a:uFillTx/>
                <a:latin typeface="DejaVu Sans"/>
                <a:ea typeface="DejaVu Sans"/>
                <a:hlinkClick r:id="rId2"/>
              </a:rPr>
              <a:t>Link</a:t>
            </a:r>
            <a:r>
              <a:rPr b="0" lang="en-GB" sz="1800" spc="-1" strike="noStrike">
                <a:solidFill>
                  <a:srgbClr val="000000"/>
                </a:solidFill>
                <a:latin typeface="DejaVu Sans"/>
                <a:ea typeface="DejaVu Sans"/>
              </a:rPr>
              <a:t>)</a:t>
            </a:r>
            <a:endParaRPr b="0" lang="en-US" sz="1800" spc="-1" strike="noStrike">
              <a:latin typeface="DejaVu Sans"/>
            </a:endParaRPr>
          </a:p>
          <a:p>
            <a:pPr lvl="1" marL="432000" indent="-2109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Everyone else: Mailing list (</a:t>
            </a:r>
            <a:r>
              <a:rPr b="0" lang="en-GB" sz="1800" spc="-1" strike="noStrike" u="sng">
                <a:solidFill>
                  <a:srgbClr val="0000ff"/>
                </a:solidFill>
                <a:uFillTx/>
                <a:latin typeface="DejaVu Sans"/>
                <a:ea typeface="DejaVu Sans"/>
                <a:hlinkClick r:id="rId3"/>
              </a:rPr>
              <a:t>Link</a:t>
            </a:r>
            <a:r>
              <a:rPr b="0" lang="en-GB"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82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Slides will be uploaded to StudIP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and to Github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a:t>
            </a:r>
            <a:endParaRPr b="0" lang="en-US" sz="1800" spc="-1" strike="noStrike">
              <a:latin typeface="DejaVu Sans"/>
            </a:endParaRPr>
          </a:p>
          <a:p>
            <a:pPr lvl="1" marL="744120" indent="-280080">
              <a:lnSpc>
                <a:spcPct val="100000"/>
              </a:lnSpc>
              <a:spcBef>
                <a:spcPts val="360"/>
              </a:spcBef>
              <a:buClr>
                <a:srgbClr val="008c4f"/>
              </a:buClr>
              <a:buSzPct val="80000"/>
              <a:buFont typeface="StarSymbol"/>
              <a:buChar char="—"/>
            </a:pPr>
            <a:r>
              <a:rPr b="0" lang="en-US" sz="1800" spc="-1" strike="noStrike">
                <a:solidFill>
                  <a:srgbClr val="000000"/>
                </a:solidFill>
                <a:latin typeface="DejaVu Sans"/>
                <a:ea typeface="DejaVu Sans"/>
              </a:rPr>
              <a:t>Please report bugs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82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Lecture recordings will be available on StudIP and on Github</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8280" algn="ctr">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Questions? Write us an email: </a:t>
            </a:r>
            <a:r>
              <a:rPr b="0" lang="en-US" sz="1800" spc="-1" strike="noStrike" u="sng">
                <a:solidFill>
                  <a:srgbClr val="0000ff"/>
                </a:solidFill>
                <a:uFillTx/>
                <a:latin typeface="DejaVu Sans"/>
                <a:ea typeface="DejaVu Sans"/>
                <a:hlinkClick r:id="rId6"/>
              </a:rPr>
              <a:t>etce-ltg@tu-clausthal.de</a:t>
            </a:r>
            <a:r>
              <a:rPr b="0" lang="en-US" sz="1800" spc="-1" strike="noStrike">
                <a:solidFill>
                  <a:srgbClr val="000000"/>
                </a:solidFill>
                <a:latin typeface="DejaVu Sans"/>
                <a:ea typeface="DejaVu Sans"/>
              </a:rPr>
              <a:t> ← </a:t>
            </a:r>
            <a:r>
              <a:rPr b="1" lang="en-US" sz="1800" spc="-1" strike="noStrike">
                <a:solidFill>
                  <a:srgbClr val="000000"/>
                </a:solidFill>
                <a:latin typeface="DejaVu Sans"/>
                <a:ea typeface="DejaVu Sans"/>
              </a:rPr>
              <a:t>We will </a:t>
            </a:r>
            <a:r>
              <a:rPr b="1" lang="en-US" sz="1800" spc="-1" strike="noStrike" u="sng">
                <a:solidFill>
                  <a:srgbClr val="c9211e"/>
                </a:solidFill>
                <a:uFillTx/>
                <a:latin typeface="DejaVu Sans"/>
                <a:ea typeface="DejaVu Sans"/>
              </a:rPr>
              <a:t>only</a:t>
            </a:r>
            <a:r>
              <a:rPr b="1" lang="en-US" sz="1800" spc="-1" strike="noStrike">
                <a:solidFill>
                  <a:srgbClr val="000000"/>
                </a:solidFill>
                <a:latin typeface="DejaVu Sans"/>
                <a:ea typeface="DejaVu Sans"/>
              </a:rPr>
              <a:t> respond to emails written to this specific email address!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72" name="CustomShape 2"/>
          <p:cNvSpPr/>
          <p:nvPr/>
        </p:nvSpPr>
        <p:spPr>
          <a:xfrm>
            <a:off x="263520" y="6411600"/>
            <a:ext cx="10874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DejaVu Sans"/>
            </a:endParaRPr>
          </a:p>
        </p:txBody>
      </p:sp>
      <p:pic>
        <p:nvPicPr>
          <p:cNvPr id="273" name="Grafik 3_0" descr=""/>
          <p:cNvPicPr/>
          <p:nvPr/>
        </p:nvPicPr>
        <p:blipFill>
          <a:blip r:embed="rId2"/>
          <a:stretch/>
        </p:blipFill>
        <p:spPr>
          <a:xfrm>
            <a:off x="516600" y="1917360"/>
            <a:ext cx="5842080" cy="3013560"/>
          </a:xfrm>
          <a:prstGeom prst="rect">
            <a:avLst/>
          </a:prstGeom>
          <a:ln w="0">
            <a:noFill/>
          </a:ln>
        </p:spPr>
      </p:pic>
      <p:pic>
        <p:nvPicPr>
          <p:cNvPr id="274" name="" descr=""/>
          <p:cNvPicPr/>
          <p:nvPr/>
        </p:nvPicPr>
        <p:blipFill>
          <a:blip r:embed="rId3"/>
          <a:stretch/>
        </p:blipFill>
        <p:spPr>
          <a:xfrm>
            <a:off x="6701400" y="1674360"/>
            <a:ext cx="4514400" cy="3637440"/>
          </a:xfrm>
          <a:prstGeom prst="rect">
            <a:avLst/>
          </a:prstGeom>
          <a:ln w="0">
            <a:noFill/>
          </a:ln>
        </p:spPr>
      </p:pic>
      <p:sp>
        <p:nvSpPr>
          <p:cNvPr id="275" name="CustomShape 3"/>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1</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77" name="CustomShape 2"/>
          <p:cNvSpPr/>
          <p:nvPr/>
        </p:nvSpPr>
        <p:spPr>
          <a:xfrm>
            <a:off x="263520" y="6411600"/>
            <a:ext cx="1087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DejaVu Sans"/>
            </a:endParaRPr>
          </a:p>
        </p:txBody>
      </p:sp>
      <p:sp>
        <p:nvSpPr>
          <p:cNvPr id="278" name="CustomShape 3"/>
          <p:cNvSpPr/>
          <p:nvPr/>
        </p:nvSpPr>
        <p:spPr>
          <a:xfrm>
            <a:off x="335520" y="1268640"/>
            <a:ext cx="1074276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DejaVu Sans"/>
            </a:endParaRPr>
          </a:p>
        </p:txBody>
      </p:sp>
      <p:sp>
        <p:nvSpPr>
          <p:cNvPr id="279" name="CustomShape 4"/>
          <p:cNvSpPr/>
          <p:nvPr/>
        </p:nvSpPr>
        <p:spPr>
          <a:xfrm>
            <a:off x="865440" y="2859120"/>
            <a:ext cx="992160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27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DejaVu Sans"/>
            </a:endParaRPr>
          </a:p>
          <a:p>
            <a:pPr algn="ctr">
              <a:lnSpc>
                <a:spcPct val="100000"/>
              </a:lnSpc>
              <a:buNone/>
            </a:pPr>
            <a:endParaRPr b="0" lang="en-US" sz="2400" spc="-1" strike="noStrike">
              <a:latin typeface="DejaVu Sans"/>
            </a:endParaRPr>
          </a:p>
        </p:txBody>
      </p:sp>
      <p:sp>
        <p:nvSpPr>
          <p:cNvPr id="280" name="CustomShape 5"/>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1</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82" name="CustomShape 2"/>
          <p:cNvSpPr/>
          <p:nvPr/>
        </p:nvSpPr>
        <p:spPr>
          <a:xfrm>
            <a:off x="335520" y="1268640"/>
            <a:ext cx="1074276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DejaVu Sans"/>
            </a:endParaRPr>
          </a:p>
        </p:txBody>
      </p:sp>
      <p:sp>
        <p:nvSpPr>
          <p:cNvPr id="283" name="CustomShape 3"/>
          <p:cNvSpPr/>
          <p:nvPr/>
        </p:nvSpPr>
        <p:spPr>
          <a:xfrm>
            <a:off x="865440" y="2859120"/>
            <a:ext cx="992160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27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DejaVu Sans"/>
            </a:endParaRPr>
          </a:p>
          <a:p>
            <a:pPr marL="216000" indent="-2127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DejaVu Sans"/>
            </a:endParaRPr>
          </a:p>
        </p:txBody>
      </p:sp>
      <p:sp>
        <p:nvSpPr>
          <p:cNvPr id="284" name="CustomShape 4"/>
          <p:cNvSpPr/>
          <p:nvPr/>
        </p:nvSpPr>
        <p:spPr>
          <a:xfrm>
            <a:off x="263520" y="6411600"/>
            <a:ext cx="1087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DejaVu Sans"/>
            </a:endParaRPr>
          </a:p>
        </p:txBody>
      </p:sp>
      <p:sp>
        <p:nvSpPr>
          <p:cNvPr id="285" name="CustomShape 5"/>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1</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pic>
        <p:nvPicPr>
          <p:cNvPr id="287" name="" descr=""/>
          <p:cNvPicPr/>
          <p:nvPr/>
        </p:nvPicPr>
        <p:blipFill>
          <a:blip r:embed="rId1"/>
          <a:stretch/>
        </p:blipFill>
        <p:spPr>
          <a:xfrm>
            <a:off x="2514600" y="1734840"/>
            <a:ext cx="5301360" cy="3974760"/>
          </a:xfrm>
          <a:prstGeom prst="rect">
            <a:avLst/>
          </a:prstGeom>
          <a:ln w="0">
            <a:noFill/>
          </a:ln>
        </p:spPr>
      </p:pic>
      <p:sp>
        <p:nvSpPr>
          <p:cNvPr id="288" name="CustomShape 2"/>
          <p:cNvSpPr/>
          <p:nvPr/>
        </p:nvSpPr>
        <p:spPr>
          <a:xfrm>
            <a:off x="263520" y="6051600"/>
            <a:ext cx="10874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DejaVu Sans"/>
            </a:endParaRPr>
          </a:p>
        </p:txBody>
      </p:sp>
      <p:sp>
        <p:nvSpPr>
          <p:cNvPr id="289" name="CustomShape 3"/>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2</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91" name="CustomShape 2"/>
          <p:cNvSpPr/>
          <p:nvPr/>
        </p:nvSpPr>
        <p:spPr>
          <a:xfrm>
            <a:off x="263520" y="6411600"/>
            <a:ext cx="7413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DejaVu Sans"/>
            </a:endParaRPr>
          </a:p>
        </p:txBody>
      </p:sp>
      <p:sp>
        <p:nvSpPr>
          <p:cNvPr id="292" name="CustomShape 3"/>
          <p:cNvSpPr/>
          <p:nvPr/>
        </p:nvSpPr>
        <p:spPr>
          <a:xfrm>
            <a:off x="335520" y="1268280"/>
            <a:ext cx="287928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That is a credit card every week!</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DejaVu Sans"/>
            </a:endParaRPr>
          </a:p>
        </p:txBody>
      </p:sp>
      <p:pic>
        <p:nvPicPr>
          <p:cNvPr id="293" name="" descr=""/>
          <p:cNvPicPr/>
          <p:nvPr/>
        </p:nvPicPr>
        <p:blipFill>
          <a:blip r:embed="rId1"/>
          <a:stretch/>
        </p:blipFill>
        <p:spPr>
          <a:xfrm>
            <a:off x="4669560" y="1734840"/>
            <a:ext cx="5301360" cy="3974760"/>
          </a:xfrm>
          <a:prstGeom prst="rect">
            <a:avLst/>
          </a:prstGeom>
          <a:ln w="0">
            <a:noFill/>
          </a:ln>
        </p:spPr>
      </p:pic>
      <p:sp>
        <p:nvSpPr>
          <p:cNvPr id="294" name="CustomShape 4"/>
          <p:cNvSpPr/>
          <p:nvPr/>
        </p:nvSpPr>
        <p:spPr>
          <a:xfrm>
            <a:off x="263520" y="6051600"/>
            <a:ext cx="10874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DejaVu Sans"/>
            </a:endParaRPr>
          </a:p>
        </p:txBody>
      </p:sp>
      <p:sp>
        <p:nvSpPr>
          <p:cNvPr id="295" name="CustomShape 5"/>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2</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297" name="CustomShape 2"/>
          <p:cNvSpPr/>
          <p:nvPr/>
        </p:nvSpPr>
        <p:spPr>
          <a:xfrm>
            <a:off x="263520" y="6411600"/>
            <a:ext cx="7413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DejaVu Sans"/>
            </a:endParaRPr>
          </a:p>
        </p:txBody>
      </p:sp>
      <p:sp>
        <p:nvSpPr>
          <p:cNvPr id="298" name="CustomShape 3"/>
          <p:cNvSpPr/>
          <p:nvPr/>
        </p:nvSpPr>
        <p:spPr>
          <a:xfrm>
            <a:off x="335520" y="1268280"/>
            <a:ext cx="287928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latin typeface="DejaVu Sans"/>
            </a:endParaRPr>
          </a:p>
        </p:txBody>
      </p:sp>
      <p:pic>
        <p:nvPicPr>
          <p:cNvPr id="299" name="" descr=""/>
          <p:cNvPicPr/>
          <p:nvPr/>
        </p:nvPicPr>
        <p:blipFill>
          <a:blip r:embed="rId1"/>
          <a:stretch/>
        </p:blipFill>
        <p:spPr>
          <a:xfrm>
            <a:off x="4669200" y="1734840"/>
            <a:ext cx="5301360" cy="3974760"/>
          </a:xfrm>
          <a:prstGeom prst="rect">
            <a:avLst/>
          </a:prstGeom>
          <a:ln w="0">
            <a:noFill/>
          </a:ln>
        </p:spPr>
      </p:pic>
      <p:sp>
        <p:nvSpPr>
          <p:cNvPr id="300" name="CustomShape 4"/>
          <p:cNvSpPr/>
          <p:nvPr/>
        </p:nvSpPr>
        <p:spPr>
          <a:xfrm>
            <a:off x="263520" y="6051600"/>
            <a:ext cx="1087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latin typeface="DejaVu Sans"/>
            </a:endParaRPr>
          </a:p>
        </p:txBody>
      </p:sp>
      <p:sp>
        <p:nvSpPr>
          <p:cNvPr id="301" name="CustomShape 5"/>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Horrible Waste Management – Example 2</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303" name="CustomShape 2"/>
          <p:cNvSpPr/>
          <p:nvPr/>
        </p:nvSpPr>
        <p:spPr>
          <a:xfrm>
            <a:off x="263520" y="6411600"/>
            <a:ext cx="7413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DejaVu Sans"/>
            </a:endParaRPr>
          </a:p>
        </p:txBody>
      </p:sp>
      <p:pic>
        <p:nvPicPr>
          <p:cNvPr id="304" name="" descr=""/>
          <p:cNvPicPr/>
          <p:nvPr/>
        </p:nvPicPr>
        <p:blipFill>
          <a:blip r:embed="rId1"/>
          <a:stretch/>
        </p:blipFill>
        <p:spPr>
          <a:xfrm>
            <a:off x="2583000" y="914400"/>
            <a:ext cx="7123680" cy="5749920"/>
          </a:xfrm>
          <a:prstGeom prst="rect">
            <a:avLst/>
          </a:prstGeom>
          <a:ln w="0">
            <a:noFill/>
          </a:ln>
        </p:spPr>
      </p:pic>
      <p:sp>
        <p:nvSpPr>
          <p:cNvPr id="305" name="CustomShape 3"/>
          <p:cNvSpPr/>
          <p:nvPr/>
        </p:nvSpPr>
        <p:spPr>
          <a:xfrm>
            <a:off x="335520" y="1232640"/>
            <a:ext cx="10742760" cy="493560"/>
          </a:xfrm>
          <a:prstGeom prst="rect">
            <a:avLst/>
          </a:prstGeom>
          <a:noFill/>
          <a:ln w="0">
            <a:noFill/>
          </a:ln>
        </p:spPr>
        <p:style>
          <a:lnRef idx="0"/>
          <a:fillRef idx="0"/>
          <a:effectRef idx="0"/>
          <a:fontRef idx="minor"/>
        </p:style>
      </p:sp>
      <p:sp>
        <p:nvSpPr>
          <p:cNvPr id="306" name="CustomShape 4"/>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Global Flows of Plastic Packaging Materials in 2013</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308" name="CustomShape 2"/>
          <p:cNvSpPr/>
          <p:nvPr/>
        </p:nvSpPr>
        <p:spPr>
          <a:xfrm>
            <a:off x="263520" y="6411600"/>
            <a:ext cx="7413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DejaVu Sans"/>
            </a:endParaRPr>
          </a:p>
        </p:txBody>
      </p:sp>
      <p:sp>
        <p:nvSpPr>
          <p:cNvPr id="309" name="CustomShape 3"/>
          <p:cNvSpPr/>
          <p:nvPr/>
        </p:nvSpPr>
        <p:spPr>
          <a:xfrm>
            <a:off x="335520" y="1268280"/>
            <a:ext cx="287928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DejaVu Sans"/>
            </a:endParaRPr>
          </a:p>
        </p:txBody>
      </p:sp>
      <p:sp>
        <p:nvSpPr>
          <p:cNvPr id="310" name="CustomShape 4"/>
          <p:cNvSpPr/>
          <p:nvPr/>
        </p:nvSpPr>
        <p:spPr>
          <a:xfrm>
            <a:off x="335520" y="1232640"/>
            <a:ext cx="10742760" cy="493560"/>
          </a:xfrm>
          <a:prstGeom prst="rect">
            <a:avLst/>
          </a:prstGeom>
          <a:noFill/>
          <a:ln w="0">
            <a:noFill/>
          </a:ln>
        </p:spPr>
        <p:style>
          <a:lnRef idx="0"/>
          <a:fillRef idx="0"/>
          <a:effectRef idx="0"/>
          <a:fontRef idx="minor"/>
        </p:style>
      </p:sp>
      <p:sp>
        <p:nvSpPr>
          <p:cNvPr id="311" name="CustomShape 5"/>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Global Flows of Plastic Packaging Materials in 2013</a:t>
            </a:r>
            <a:endParaRPr b="0" lang="en-US" sz="2200" spc="-1" strike="noStrike">
              <a:latin typeface="DejaVu Sans"/>
            </a:endParaRPr>
          </a:p>
        </p:txBody>
      </p:sp>
      <p:pic>
        <p:nvPicPr>
          <p:cNvPr id="312" name="" descr=""/>
          <p:cNvPicPr/>
          <p:nvPr/>
        </p:nvPicPr>
        <p:blipFill>
          <a:blip r:embed="rId1"/>
          <a:stretch/>
        </p:blipFill>
        <p:spPr>
          <a:xfrm>
            <a:off x="2815560" y="936000"/>
            <a:ext cx="7230240" cy="592740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314" name="CustomShape 2"/>
          <p:cNvSpPr/>
          <p:nvPr/>
        </p:nvSpPr>
        <p:spPr>
          <a:xfrm>
            <a:off x="335520" y="1268280"/>
            <a:ext cx="1063008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gn="ctr">
              <a:lnSpc>
                <a:spcPct val="100000"/>
              </a:lnSpc>
              <a:spcBef>
                <a:spcPts val="360"/>
              </a:spcBef>
              <a:buNone/>
            </a:pPr>
            <a:r>
              <a:rPr b="1" lang="en-US" sz="1800" spc="-1" strike="noStrike">
                <a:solidFill>
                  <a:srgbClr val="ffffff"/>
                </a:solidFill>
                <a:latin typeface="DejaVu Sans"/>
                <a:ea typeface="DejaVu Sans"/>
              </a:rPr>
              <a:t>I am </a:t>
            </a:r>
            <a:r>
              <a:rPr b="1" lang="en-US" sz="1800" spc="-1" strike="noStrike" u="sng">
                <a:solidFill>
                  <a:srgbClr val="ffffff"/>
                </a:solidFill>
                <a:uFillTx/>
                <a:latin typeface="DejaVu Sans"/>
                <a:ea typeface="DejaVu Sans"/>
              </a:rPr>
              <a:t>not</a:t>
            </a:r>
            <a:r>
              <a:rPr b="1" lang="en-US" sz="1800" spc="-1" strike="noStrike">
                <a:solidFill>
                  <a:srgbClr val="ffffff"/>
                </a:solidFill>
                <a:latin typeface="DejaVu Sans"/>
                <a:ea typeface="DejaVu Sans"/>
              </a:rPr>
              <a:t> saying you should stop recycling!</a:t>
            </a: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 </a:t>
            </a:r>
            <a:endParaRPr b="0" lang="en-US" sz="1800" spc="-1" strike="noStrike">
              <a:latin typeface="DejaVu Sans"/>
            </a:endParaRPr>
          </a:p>
          <a:p>
            <a:pPr algn="ctr">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DejaVu Sans"/>
            </a:endParaRPr>
          </a:p>
          <a:p>
            <a:pPr algn="ctr">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US" sz="1800" spc="-1" strike="noStrike">
              <a:latin typeface="DejaVu Sans"/>
            </a:endParaRPr>
          </a:p>
        </p:txBody>
      </p:sp>
      <p:sp>
        <p:nvSpPr>
          <p:cNvPr id="315"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The Limits to Recycling</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317" name="CustomShape 2"/>
          <p:cNvSpPr/>
          <p:nvPr/>
        </p:nvSpPr>
        <p:spPr>
          <a:xfrm>
            <a:off x="335520" y="1268280"/>
            <a:ext cx="1063008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 </a:t>
            </a:r>
            <a:endParaRPr b="0" lang="en-US" sz="1800" spc="-1" strike="noStrike">
              <a:latin typeface="DejaVu Sans"/>
            </a:endParaRPr>
          </a:p>
          <a:p>
            <a:pPr algn="ctr">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DejaVu Sans"/>
            </a:endParaRPr>
          </a:p>
          <a:p>
            <a:pPr algn="ctr">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US" sz="1800" spc="-1" strike="noStrike">
              <a:latin typeface="DejaVu Sans"/>
            </a:endParaRPr>
          </a:p>
        </p:txBody>
      </p:sp>
      <p:sp>
        <p:nvSpPr>
          <p:cNvPr id="318"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The Limits to Recycling</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Bonus Task</a:t>
            </a:r>
            <a:endParaRPr b="0" lang="en-US" sz="2400" spc="-1" strike="noStrike">
              <a:latin typeface="DejaVu Sans"/>
            </a:endParaRPr>
          </a:p>
        </p:txBody>
      </p:sp>
      <p:sp>
        <p:nvSpPr>
          <p:cNvPr id="101" name="CustomShape 2"/>
          <p:cNvSpPr/>
          <p:nvPr/>
        </p:nvSpPr>
        <p:spPr>
          <a:xfrm>
            <a:off x="335520" y="1268280"/>
            <a:ext cx="10744920" cy="50324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Bonus task:</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Form groups of 2 or more people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Come up with a great idea that revolves around sustainability in general</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Push the idea as far as possible throughout the semester</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Record a 60s video explaining your idea and what you did throughout the semester</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Selection of the 5 best ideas → bonus points for the exam (e.g., better grade – instead of 2.0 → 1.7 or something similar)</a:t>
            </a: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DejaVu Sans"/>
            </a:endParaRPr>
          </a:p>
        </p:txBody>
      </p:sp>
      <p:sp>
        <p:nvSpPr>
          <p:cNvPr id="102" name="CustomShape 3"/>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Project Registration</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Environmental Pollution</a:t>
            </a:r>
            <a:endParaRPr b="0" lang="en-US" sz="2400" spc="-1" strike="noStrike">
              <a:latin typeface="DejaVu Sans"/>
            </a:endParaRPr>
          </a:p>
        </p:txBody>
      </p:sp>
      <p:sp>
        <p:nvSpPr>
          <p:cNvPr id="320" name="CustomShape 2"/>
          <p:cNvSpPr/>
          <p:nvPr/>
        </p:nvSpPr>
        <p:spPr>
          <a:xfrm>
            <a:off x="335520" y="1268280"/>
            <a:ext cx="1063008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DejaVu Sans"/>
            </a:endParaRPr>
          </a:p>
          <a:p>
            <a:pPr algn="ctr">
              <a:lnSpc>
                <a:spcPct val="100000"/>
              </a:lnSpc>
              <a:spcBef>
                <a:spcPts val="360"/>
              </a:spcBef>
              <a:buNone/>
            </a:pPr>
            <a:r>
              <a:rPr b="1" lang="en-US" sz="1800" spc="-1" strike="noStrike">
                <a:solidFill>
                  <a:srgbClr val="000000"/>
                </a:solidFill>
                <a:latin typeface="DejaVu Sans"/>
                <a:ea typeface="DejaVu Sans"/>
              </a:rPr>
              <a:t> </a:t>
            </a:r>
            <a:endParaRPr b="0" lang="en-US" sz="1800" spc="-1" strike="noStrike">
              <a:latin typeface="DejaVu Sans"/>
            </a:endParaRPr>
          </a:p>
          <a:p>
            <a:pPr algn="ct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DejaVu Sans"/>
            </a:endParaRPr>
          </a:p>
          <a:p>
            <a:pPr algn="ct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DejaVu Sans"/>
            </a:endParaRPr>
          </a:p>
        </p:txBody>
      </p:sp>
      <p:sp>
        <p:nvSpPr>
          <p:cNvPr id="321"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The Limits to Recycling</a:t>
            </a:r>
            <a:endParaRPr b="0" lang="en-US" sz="2200" spc="-1" strike="noStrike">
              <a:latin typeface="DejaVu Sans"/>
            </a:endParaRPr>
          </a:p>
        </p:txBody>
      </p:sp>
      <p:sp>
        <p:nvSpPr>
          <p:cNvPr id="322" name="CustomShape 4"/>
          <p:cNvSpPr/>
          <p:nvPr/>
        </p:nvSpPr>
        <p:spPr>
          <a:xfrm>
            <a:off x="335520" y="5943600"/>
            <a:ext cx="3467520" cy="1081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4406760"/>
            <a:ext cx="10738080" cy="134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Conclusion</a:t>
            </a:r>
            <a:endParaRPr b="0" lang="en-US" sz="3000" spc="-1" strike="noStrike">
              <a:latin typeface="DejaVu Sans"/>
            </a:endParaRPr>
          </a:p>
        </p:txBody>
      </p:sp>
      <p:sp>
        <p:nvSpPr>
          <p:cNvPr id="324" name="CustomShape 2"/>
          <p:cNvSpPr/>
          <p:nvPr/>
        </p:nvSpPr>
        <p:spPr>
          <a:xfrm>
            <a:off x="335520" y="2906640"/>
            <a:ext cx="10738080" cy="1485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Conclusion</a:t>
            </a:r>
            <a:endParaRPr b="0" lang="en-US" sz="2400" spc="-1" strike="noStrike">
              <a:latin typeface="DejaVu Sans"/>
            </a:endParaRPr>
          </a:p>
        </p:txBody>
      </p:sp>
      <p:sp>
        <p:nvSpPr>
          <p:cNvPr id="326" name="CustomShape 2"/>
          <p:cNvSpPr/>
          <p:nvPr/>
        </p:nvSpPr>
        <p:spPr>
          <a:xfrm>
            <a:off x="335520" y="1268640"/>
            <a:ext cx="10739520" cy="5027040"/>
          </a:xfrm>
          <a:prstGeom prst="rect">
            <a:avLst/>
          </a:prstGeom>
          <a:noFill/>
          <a:ln w="0">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Personal carbon footprint and greenwashing</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related to sustainability, resources, environmental pollution </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limits to recycling</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Exercise E02</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Q&amp;A teaser → Case study on avoiding food waste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4406760"/>
            <a:ext cx="10738080" cy="134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Exercise E02</a:t>
            </a:r>
            <a:endParaRPr b="0" lang="en-US" sz="3000" spc="-1" strike="noStrike">
              <a:latin typeface="DejaVu Sans"/>
            </a:endParaRPr>
          </a:p>
        </p:txBody>
      </p:sp>
      <p:sp>
        <p:nvSpPr>
          <p:cNvPr id="328" name="CustomShape 2"/>
          <p:cNvSpPr/>
          <p:nvPr/>
        </p:nvSpPr>
        <p:spPr>
          <a:xfrm>
            <a:off x="335520" y="2906640"/>
            <a:ext cx="10738080" cy="1485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Exercise E02</a:t>
            </a:r>
            <a:endParaRPr b="0" lang="en-US" sz="2400" spc="-1" strike="noStrike">
              <a:latin typeface="DejaVu Sans"/>
            </a:endParaRPr>
          </a:p>
        </p:txBody>
      </p:sp>
      <p:sp>
        <p:nvSpPr>
          <p:cNvPr id="330"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Get the largest jar that you can find (either at your own place, or ask your friends).</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Collect all the trash that you are producing in the upcoming week (except for bio-waste that is supposed to go into the green trash bin) – starting on Tuesday (10.05.2022 – 00:01) until Sunday (15.05.2022 – 23:59).</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many days of trash can you fit into your jar?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the submission guidelines posted in the exercise sheet → </a:t>
            </a:r>
            <a:r>
              <a:rPr b="0" lang="en-US" sz="1800" spc="-1" strike="noStrike" u="sng">
                <a:solidFill>
                  <a:srgbClr val="0000ff"/>
                </a:solidFill>
                <a:uFillTx/>
                <a:latin typeface="DejaVu Sans"/>
                <a:ea typeface="DejaVu Sans"/>
                <a:hlinkClick r:id="rId1"/>
              </a:rPr>
              <a:t>E02</a:t>
            </a:r>
            <a:r>
              <a:rPr b="0" lang="en-US" sz="1800" spc="-1" strike="noStrike">
                <a:solidFill>
                  <a:srgbClr val="000000"/>
                </a:solidFill>
                <a:latin typeface="DejaVu Sans"/>
                <a:ea typeface="DejaVu Sans"/>
              </a:rPr>
              <a:t>.</a:t>
            </a:r>
            <a:endParaRPr b="0" lang="en-US" sz="1800" spc="-1" strike="noStrike">
              <a:latin typeface="DejaVu Sans"/>
            </a:endParaRPr>
          </a:p>
        </p:txBody>
      </p:sp>
      <p:sp>
        <p:nvSpPr>
          <p:cNvPr id="331"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Household Waste</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Additional Resources</a:t>
            </a:r>
            <a:endParaRPr b="0" lang="en-US" sz="2400" spc="-1" strike="noStrike">
              <a:latin typeface="DejaVu Sans"/>
            </a:endParaRPr>
          </a:p>
        </p:txBody>
      </p:sp>
      <p:sp>
        <p:nvSpPr>
          <p:cNvPr id="333" name="CustomShape 2"/>
          <p:cNvSpPr/>
          <p:nvPr/>
        </p:nvSpPr>
        <p:spPr>
          <a:xfrm>
            <a:off x="335520" y="1268640"/>
            <a:ext cx="10739520" cy="5027040"/>
          </a:xfrm>
          <a:prstGeom prst="rect">
            <a:avLst/>
          </a:prstGeom>
          <a:noFill/>
          <a:ln w="0">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a:t>
            </a:r>
            <a:r>
              <a:rPr b="0" i="1" lang="en-US" sz="1800" spc="-1" strike="noStrike">
                <a:solidFill>
                  <a:srgbClr val="000000"/>
                </a:solidFill>
                <a:latin typeface="DejaVu Sans"/>
                <a:ea typeface="DejaVu Sans"/>
              </a:rPr>
              <a:t>How to Save a Planet</a:t>
            </a:r>
            <a:r>
              <a:rPr b="0" lang="en-US" sz="1800" spc="-1" strike="noStrike">
                <a:solidFill>
                  <a:srgbClr val="000000"/>
                </a:solidFill>
                <a:latin typeface="DejaVu Sans"/>
                <a:ea typeface="DejaVu Sans"/>
              </a:rPr>
              <a:t> – “Sacrifice Zones: ProPublica Takes Us Inside America’s Toxic Hotspots (2022) – </a:t>
            </a:r>
            <a:r>
              <a:rPr b="0" lang="en-US" sz="1800" spc="-1" strike="noStrike" u="sng">
                <a:solidFill>
                  <a:srgbClr val="0000ff"/>
                </a:solidFill>
                <a:uFillTx/>
                <a:latin typeface="DejaVu Sans"/>
                <a:ea typeface="DejaVu Sans"/>
                <a:hlinkClick r:id="rId1"/>
              </a:rPr>
              <a:t>Link</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1268640"/>
            <a:ext cx="10739520" cy="5027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335" name="CustomShape 2"/>
          <p:cNvSpPr/>
          <p:nvPr/>
        </p:nvSpPr>
        <p:spPr>
          <a:xfrm>
            <a:off x="335520" y="764640"/>
            <a:ext cx="10739520" cy="4903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4406760"/>
            <a:ext cx="10738080" cy="134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Case Study: Foodsharing.de</a:t>
            </a:r>
            <a:endParaRPr b="0" lang="en-US" sz="3000" spc="-1" strike="noStrike">
              <a:latin typeface="DejaVu Sans"/>
            </a:endParaRPr>
          </a:p>
        </p:txBody>
      </p:sp>
      <p:sp>
        <p:nvSpPr>
          <p:cNvPr id="337" name="CustomShape 2"/>
          <p:cNvSpPr/>
          <p:nvPr/>
        </p:nvSpPr>
        <p:spPr>
          <a:xfrm>
            <a:off x="335520" y="2906640"/>
            <a:ext cx="10738080" cy="1485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39"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Overview (2015) </a:t>
            </a:r>
            <a:endParaRPr b="0" lang="en-US" sz="2200" spc="-1" strike="noStrike">
              <a:latin typeface="DejaVu Sans"/>
            </a:endParaRPr>
          </a:p>
        </p:txBody>
      </p:sp>
      <p:sp>
        <p:nvSpPr>
          <p:cNvPr id="340" name="CustomShape 3"/>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Private households → 6.7 million tons (52%)</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Retail → 0.5 million tons (4%)</a:t>
            </a:r>
            <a:endParaRPr b="0" lang="en-US" sz="1800" spc="-1" strike="noStrike">
              <a:latin typeface="DejaVu Sans"/>
            </a:endParaRPr>
          </a:p>
        </p:txBody>
      </p:sp>
      <p:sp>
        <p:nvSpPr>
          <p:cNvPr id="341" name="CustomShape 4"/>
          <p:cNvSpPr/>
          <p:nvPr/>
        </p:nvSpPr>
        <p:spPr>
          <a:xfrm>
            <a:off x="263520" y="6173280"/>
            <a:ext cx="1051992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43"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Overview (2015) </a:t>
            </a:r>
            <a:endParaRPr b="0" lang="en-US" sz="2200" spc="-1" strike="noStrike">
              <a:latin typeface="DejaVu Sans"/>
            </a:endParaRPr>
          </a:p>
        </p:txBody>
      </p:sp>
      <p:sp>
        <p:nvSpPr>
          <p:cNvPr id="344" name="CustomShape 3"/>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Private households → 6.7 million tons (52%)</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Retail → 0.5 million tons (4%)</a:t>
            </a:r>
            <a:endParaRPr b="0" lang="en-US" sz="1800" spc="-1" strike="noStrike">
              <a:latin typeface="DejaVu Sans"/>
            </a:endParaRPr>
          </a:p>
        </p:txBody>
      </p:sp>
      <p:sp>
        <p:nvSpPr>
          <p:cNvPr id="345" name="CustomShape 4"/>
          <p:cNvSpPr/>
          <p:nvPr/>
        </p:nvSpPr>
        <p:spPr>
          <a:xfrm>
            <a:off x="263520" y="6173280"/>
            <a:ext cx="1051992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Bonus Task </a:t>
            </a:r>
            <a:endParaRPr b="0" lang="en-US" sz="2400" spc="-1" strike="noStrike">
              <a:latin typeface="DejaVu Sans"/>
            </a:endParaRPr>
          </a:p>
        </p:txBody>
      </p:sp>
      <p:sp>
        <p:nvSpPr>
          <p:cNvPr id="104"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DejaVu Sans"/>
                <a:ea typeface="DejaVu Sans"/>
              </a:rPr>
              <a:t>Project registration deadline: 15.05.2022</a:t>
            </a:r>
            <a:endParaRPr b="0" lang="en-US" sz="1800" spc="-1" strike="noStrike">
              <a:latin typeface="DejaVu Sans"/>
            </a:endParaRPr>
          </a:p>
          <a:p>
            <a:pPr algn="ctr">
              <a:lnSpc>
                <a:spcPct val="100000"/>
              </a:lnSpc>
              <a:buNone/>
            </a:pPr>
            <a:endParaRPr b="0" lang="en-US" sz="1800" spc="-1" strike="noStrike">
              <a:latin typeface="DejaVu Sans"/>
            </a:endParaRPr>
          </a:p>
          <a:p>
            <a:pPr algn="ct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do I register?</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Form groups of 2 or more people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Come up with a great idea that revolves around sustainability in general</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Write us an email (</a:t>
            </a:r>
            <a:r>
              <a:rPr b="1" lang="en-US" sz="1800" spc="-1" strike="noStrike" u="sng">
                <a:solidFill>
                  <a:srgbClr val="0000ff"/>
                </a:solidFill>
                <a:uFillTx/>
                <a:latin typeface="DejaVu Sans"/>
                <a:ea typeface="DejaVu Sans"/>
                <a:hlinkClick r:id="rId1"/>
              </a:rPr>
              <a:t>etce-ltg@tu-clausthal.de</a:t>
            </a:r>
            <a:r>
              <a:rPr b="0" lang="en-US" sz="1800" spc="-1" strike="noStrike">
                <a:solidFill>
                  <a:srgbClr val="000000"/>
                </a:solidFill>
                <a:latin typeface="DejaVu Sans"/>
                <a:ea typeface="DejaVu Sans"/>
              </a:rPr>
              <a:t>) that contains:</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name</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Short description (2-5 sentences) of your idea</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members</a:t>
            </a:r>
            <a:endParaRPr b="0" lang="en-US" sz="1800" spc="-1" strike="noStrike">
              <a:latin typeface="DejaVu Sans"/>
            </a:endParaRPr>
          </a:p>
        </p:txBody>
      </p:sp>
      <p:sp>
        <p:nvSpPr>
          <p:cNvPr id="105" name="CustomShape 3"/>
          <p:cNvSpPr/>
          <p:nvPr/>
        </p:nvSpPr>
        <p:spPr>
          <a:xfrm>
            <a:off x="335520" y="1920600"/>
            <a:ext cx="10788480" cy="91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06" name="CustomShape 4"/>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Project Registration</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47"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Retail in more detail (2015)</a:t>
            </a:r>
            <a:endParaRPr b="0" lang="en-US" sz="2200" spc="-1" strike="noStrike">
              <a:latin typeface="DejaVu Sans"/>
            </a:endParaRPr>
          </a:p>
        </p:txBody>
      </p:sp>
      <p:sp>
        <p:nvSpPr>
          <p:cNvPr id="348" name="CustomShape 3"/>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DejaVu Sans"/>
            </a:endParaRPr>
          </a:p>
        </p:txBody>
      </p:sp>
      <p:sp>
        <p:nvSpPr>
          <p:cNvPr id="349" name="CustomShape 4"/>
          <p:cNvSpPr/>
          <p:nvPr/>
        </p:nvSpPr>
        <p:spPr>
          <a:xfrm>
            <a:off x="263520" y="6173280"/>
            <a:ext cx="1051992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51"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Retail in more detail (2015)</a:t>
            </a:r>
            <a:endParaRPr b="0" lang="en-US" sz="2200" spc="-1" strike="noStrike">
              <a:latin typeface="DejaVu Sans"/>
            </a:endParaRPr>
          </a:p>
        </p:txBody>
      </p:sp>
      <p:sp>
        <p:nvSpPr>
          <p:cNvPr id="352" name="CustomShape 3"/>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Where is the difference between the 0.5 million tons on the previous slide and the 696,484 tons on this slide coming from? </a:t>
            </a:r>
            <a:r>
              <a:rPr b="0" lang="en-US" sz="1800" spc="-1" strike="noStrike">
                <a:solidFill>
                  <a:srgbClr val="ffffff"/>
                </a:solidFill>
                <a:latin typeface="DejaVu Sans"/>
                <a:ea typeface="DejaVu Sans"/>
              </a:rPr>
              <a:t>→ donated food (Tafel Deutschland e.V.)</a:t>
            </a:r>
            <a:endParaRPr b="0" lang="en-US" sz="1800" spc="-1" strike="noStrike">
              <a:latin typeface="DejaVu Sans"/>
            </a:endParaRPr>
          </a:p>
        </p:txBody>
      </p:sp>
      <p:sp>
        <p:nvSpPr>
          <p:cNvPr id="353" name="CustomShape 4"/>
          <p:cNvSpPr/>
          <p:nvPr/>
        </p:nvSpPr>
        <p:spPr>
          <a:xfrm>
            <a:off x="263520" y="6173280"/>
            <a:ext cx="1051992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55"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Retail in more detail (2015)</a:t>
            </a:r>
            <a:endParaRPr b="0" lang="en-US" sz="2200" spc="-1" strike="noStrike">
              <a:latin typeface="DejaVu Sans"/>
            </a:endParaRPr>
          </a:p>
        </p:txBody>
      </p:sp>
      <p:sp>
        <p:nvSpPr>
          <p:cNvPr id="356" name="CustomShape 3"/>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DejaVu Sans"/>
            </a:endParaRPr>
          </a:p>
        </p:txBody>
      </p:sp>
      <p:sp>
        <p:nvSpPr>
          <p:cNvPr id="357" name="CustomShape 4"/>
          <p:cNvSpPr/>
          <p:nvPr/>
        </p:nvSpPr>
        <p:spPr>
          <a:xfrm>
            <a:off x="263520" y="6173280"/>
            <a:ext cx="1051992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Solution?</a:t>
            </a:r>
            <a:endParaRPr b="0" lang="en-US" sz="2400" spc="-1" strike="noStrike">
              <a:latin typeface="DejaVu Sans"/>
            </a:endParaRPr>
          </a:p>
        </p:txBody>
      </p:sp>
      <p:sp>
        <p:nvSpPr>
          <p:cNvPr id="359"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General</a:t>
            </a:r>
            <a:endParaRPr b="0" lang="en-US" sz="2200" spc="-1" strike="noStrike">
              <a:latin typeface="DejaVu Sans"/>
            </a:endParaRPr>
          </a:p>
        </p:txBody>
      </p:sp>
      <p:sp>
        <p:nvSpPr>
          <p:cNvPr id="360" name="CustomShape 3"/>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Make it illegal to throw food away → In February 2016, France adopted a law on fighting food waste that meant supermarkets were forbidden to destroy unsold food products and were compelled to donate it instead.</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Has been later adopted in the gastronomy and related sectors </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62"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a:t>
            </a:r>
            <a:endParaRPr b="0" lang="en-US" sz="2200" spc="-1" strike="noStrike">
              <a:latin typeface="DejaVu Sans"/>
            </a:endParaRPr>
          </a:p>
        </p:txBody>
      </p:sp>
      <p:sp>
        <p:nvSpPr>
          <p:cNvPr id="363" name="CustomShape 3"/>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2400">
              <a:lnSpc>
                <a:spcPct val="100000"/>
              </a:lnSpc>
              <a:spcBef>
                <a:spcPts val="360"/>
              </a:spcBef>
              <a:buClr>
                <a:srgbClr val="008c4f"/>
              </a:buClr>
              <a:buSzPct val="45000"/>
              <a:buFont typeface="OpenSymbol"/>
              <a:buChar char="■"/>
            </a:pPr>
            <a:r>
              <a:rPr b="0" lang="en-US" sz="1800" spc="-1" strike="noStrike" u="sng">
                <a:solidFill>
                  <a:srgbClr val="0000ff"/>
                </a:solidFill>
                <a:uFillTx/>
                <a:latin typeface="DejaVu Sans"/>
                <a:ea typeface="DejaVu Sans"/>
                <a:hlinkClick r:id="rId1"/>
              </a:rPr>
              <a:t>Click Me</a:t>
            </a:r>
            <a:endParaRPr b="0" lang="en-US" sz="1800" spc="-1" strike="noStrike">
              <a:latin typeface="DejaVu Sans"/>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Platform launched in 2012</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Decentralized and self-organized</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450,000 registered user (all volunteers)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Cooperates with more than 11,000 businesses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More than 65 million tons of food saved</a:t>
            </a:r>
            <a:endParaRPr b="0" lang="en-US" sz="1800" spc="-1" strike="noStrike">
              <a:latin typeface="DejaVu Sans"/>
            </a:endParaRPr>
          </a:p>
        </p:txBody>
      </p:sp>
      <p:sp>
        <p:nvSpPr>
          <p:cNvPr id="364" name="CustomShape 4"/>
          <p:cNvSpPr/>
          <p:nvPr/>
        </p:nvSpPr>
        <p:spPr>
          <a:xfrm>
            <a:off x="274320" y="6400800"/>
            <a:ext cx="10794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66"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does it work? </a:t>
            </a:r>
            <a:endParaRPr b="0" lang="en-US" sz="2200" spc="-1" strike="noStrike">
              <a:latin typeface="DejaVu Sans"/>
            </a:endParaRPr>
          </a:p>
        </p:txBody>
      </p:sp>
      <p:sp>
        <p:nvSpPr>
          <p:cNvPr id="367" name="CustomShape 3"/>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Register (free – no charges, no subscriptions)</a:t>
            </a:r>
            <a:endParaRPr b="0" lang="en-US" sz="1800" spc="-1" strike="noStrike">
              <a:latin typeface="DejaVu Sans"/>
            </a:endParaRPr>
          </a:p>
          <a:p>
            <a:pPr marL="216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Types of users:</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 User </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Share your own leftovers or collect food from others (offers visible on the Foodsharing map)</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 Foodsavers </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Pass a quiz (quite some effort) and become a Foodsaver.</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Allowed to collect (“save”) leftovers from businesses that cooperate with Foodsharing</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Redistribute saved food among friends and within the Foodsharing community</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 Operations manager (Betriebsverantwortlicher = abbr. “BV”)</a:t>
            </a:r>
            <a:endParaRPr b="0" lang="en-US" sz="1800" spc="-1" strike="noStrike">
              <a:latin typeface="DejaVu Sans"/>
            </a:endParaRPr>
          </a:p>
          <a:p>
            <a:pPr lvl="2" marL="648000" indent="-21564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Manage cooperation with business, manage your team of Foodsavers and organize a collection schedule </a:t>
            </a:r>
            <a:endParaRPr b="0" lang="en-US" sz="1800" spc="-1" strike="noStrike">
              <a:latin typeface="DejaVu Sans"/>
            </a:endParaRPr>
          </a:p>
        </p:txBody>
      </p:sp>
      <p:sp>
        <p:nvSpPr>
          <p:cNvPr id="368" name="CustomShape 4"/>
          <p:cNvSpPr/>
          <p:nvPr/>
        </p:nvSpPr>
        <p:spPr>
          <a:xfrm>
            <a:off x="274320" y="6400800"/>
            <a:ext cx="10794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70"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does it work? </a:t>
            </a:r>
            <a:endParaRPr b="0" lang="en-US" sz="2200" spc="-1" strike="noStrike">
              <a:latin typeface="DejaVu Sans"/>
            </a:endParaRPr>
          </a:p>
        </p:txBody>
      </p:sp>
      <p:sp>
        <p:nvSpPr>
          <p:cNvPr id="371" name="CustomShape 3"/>
          <p:cNvSpPr/>
          <p:nvPr/>
        </p:nvSpPr>
        <p:spPr>
          <a:xfrm>
            <a:off x="274320" y="6400800"/>
            <a:ext cx="10794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pic>
        <p:nvPicPr>
          <p:cNvPr id="372" name="" descr=""/>
          <p:cNvPicPr/>
          <p:nvPr/>
        </p:nvPicPr>
        <p:blipFill>
          <a:blip r:embed="rId1"/>
          <a:stretch/>
        </p:blipFill>
        <p:spPr>
          <a:xfrm>
            <a:off x="1671480" y="1724040"/>
            <a:ext cx="8656920" cy="458100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74"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does it work?</a:t>
            </a:r>
            <a:endParaRPr b="0" lang="en-US" sz="2200" spc="-1" strike="noStrike">
              <a:latin typeface="DejaVu Sans"/>
            </a:endParaRPr>
          </a:p>
        </p:txBody>
      </p:sp>
      <p:sp>
        <p:nvSpPr>
          <p:cNvPr id="375" name="CustomShape 3"/>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Just keep/take what you can consume, redistribute everything else</a:t>
            </a:r>
            <a:endParaRPr b="0" lang="en-US" sz="1800" spc="-1" strike="noStrike">
              <a:latin typeface="DejaVu Sans"/>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Most businesses don’t want to be publicly mentioned </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Bad image if you throw away huge amounts of food every day</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People are supposed to buy their food at your place instead of picking it up for free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216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Strict:</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Food collection schedule (pre-defined time slots, each foodsaver only once every week or every two weeks, etc.)</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Hygiene rules</a:t>
            </a:r>
            <a:endParaRPr b="0" lang="en-US" sz="1800" spc="-1" strike="noStrike">
              <a:latin typeface="DejaVu Sans"/>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Pre-defined procedures for collection of food </a:t>
            </a:r>
            <a:endParaRPr b="0" lang="en-US" sz="1800" spc="-1" strike="noStrike">
              <a:latin typeface="DejaVu Sans"/>
            </a:endParaRPr>
          </a:p>
        </p:txBody>
      </p:sp>
      <p:sp>
        <p:nvSpPr>
          <p:cNvPr id="376" name="CustomShape 4"/>
          <p:cNvSpPr/>
          <p:nvPr/>
        </p:nvSpPr>
        <p:spPr>
          <a:xfrm>
            <a:off x="274320" y="6400800"/>
            <a:ext cx="10794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78"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much food is saved every day?</a:t>
            </a:r>
            <a:endParaRPr b="0" lang="en-US" sz="2200" spc="-1" strike="noStrike">
              <a:latin typeface="DejaVu Sans"/>
            </a:endParaRPr>
          </a:p>
        </p:txBody>
      </p:sp>
      <p:sp>
        <p:nvSpPr>
          <p:cNvPr id="379" name="CustomShape 3"/>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380" name="" descr=""/>
          <p:cNvPicPr/>
          <p:nvPr/>
        </p:nvPicPr>
        <p:blipFill>
          <a:blip r:embed="rId1"/>
          <a:stretch/>
        </p:blipFill>
        <p:spPr>
          <a:xfrm>
            <a:off x="91440" y="3291840"/>
            <a:ext cx="5630400" cy="3165480"/>
          </a:xfrm>
          <a:prstGeom prst="rect">
            <a:avLst/>
          </a:prstGeom>
          <a:ln w="0">
            <a:noFill/>
          </a:ln>
        </p:spPr>
      </p:pic>
      <p:pic>
        <p:nvPicPr>
          <p:cNvPr id="381" name="" descr=""/>
          <p:cNvPicPr/>
          <p:nvPr/>
        </p:nvPicPr>
        <p:blipFill>
          <a:blip r:embed="rId2"/>
          <a:srcRect l="0" t="0" r="6764" b="0"/>
          <a:stretch/>
        </p:blipFill>
        <p:spPr>
          <a:xfrm>
            <a:off x="5395320" y="1594800"/>
            <a:ext cx="5938920" cy="1784160"/>
          </a:xfrm>
          <a:prstGeom prst="rect">
            <a:avLst/>
          </a:prstGeom>
          <a:ln w="0">
            <a:noFill/>
          </a:ln>
        </p:spPr>
      </p:pic>
      <p:sp>
        <p:nvSpPr>
          <p:cNvPr id="382" name="CustomShape 4"/>
          <p:cNvSpPr/>
          <p:nvPr/>
        </p:nvSpPr>
        <p:spPr>
          <a:xfrm>
            <a:off x="274320" y="6400800"/>
            <a:ext cx="107942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1268640"/>
            <a:ext cx="10739520" cy="5027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384" name="CustomShape 2"/>
          <p:cNvSpPr/>
          <p:nvPr/>
        </p:nvSpPr>
        <p:spPr>
          <a:xfrm>
            <a:off x="335520" y="764640"/>
            <a:ext cx="10739520" cy="4903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Updates </a:t>
            </a:r>
            <a:endParaRPr b="0" lang="en-US" sz="2400" spc="-1" strike="noStrike">
              <a:latin typeface="DejaVu Sans"/>
            </a:endParaRPr>
          </a:p>
        </p:txBody>
      </p:sp>
      <p:sp>
        <p:nvSpPr>
          <p:cNvPr id="108"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DejaVu Sans"/>
                <a:ea typeface="DejaVu Sans"/>
              </a:rPr>
              <a:t>04.05.2022</a:t>
            </a:r>
            <a:endParaRPr b="0" lang="en-US" sz="1800" spc="-1" strike="noStrike">
              <a:latin typeface="DejaVu Sans"/>
            </a:endParaRPr>
          </a:p>
          <a:p>
            <a:pPr algn="ctr">
              <a:lnSpc>
                <a:spcPct val="100000"/>
              </a:lnSpc>
              <a:buNone/>
            </a:pPr>
            <a:endParaRPr b="0" lang="en-US" sz="1800" spc="-1" strike="noStrike">
              <a:latin typeface="DejaVu Sans"/>
            </a:endParaRPr>
          </a:p>
          <a:p>
            <a:pPr algn="ctr">
              <a:lnSpc>
                <a:spcPct val="100000"/>
              </a:lnSpc>
              <a:buNone/>
            </a:pPr>
            <a:endParaRPr b="0" lang="en-US" sz="1800" spc="-1" strike="noStrike">
              <a:latin typeface="DejaVu Sans"/>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Assuming that everyone on Earth lives according to our (German) standard of living → How many Earths do we need? </a:t>
            </a:r>
            <a:endParaRPr b="0" lang="en-US" sz="1800" spc="-1" strike="noStrike">
              <a:latin typeface="DejaVu Sans"/>
            </a:endParaRPr>
          </a:p>
        </p:txBody>
      </p:sp>
      <p:sp>
        <p:nvSpPr>
          <p:cNvPr id="109" name="CustomShape 3"/>
          <p:cNvSpPr/>
          <p:nvPr/>
        </p:nvSpPr>
        <p:spPr>
          <a:xfrm>
            <a:off x="263520" y="6411600"/>
            <a:ext cx="7774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https://www.overshootday.org/newsroom/country-overshoot-days/</a:t>
            </a:r>
            <a:endParaRPr b="0" lang="en-US" sz="900" spc="-1" strike="noStrike">
              <a:latin typeface="DejaVu Sans"/>
            </a:endParaRPr>
          </a:p>
        </p:txBody>
      </p:sp>
      <p:sp>
        <p:nvSpPr>
          <p:cNvPr id="110" name="CustomShape 4"/>
          <p:cNvSpPr/>
          <p:nvPr/>
        </p:nvSpPr>
        <p:spPr>
          <a:xfrm>
            <a:off x="333720" y="2743200"/>
            <a:ext cx="10788480" cy="91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11" name="CustomShape 5"/>
          <p:cNvSpPr/>
          <p:nvPr/>
        </p:nvSpPr>
        <p:spPr>
          <a:xfrm>
            <a:off x="432720" y="1148040"/>
            <a:ext cx="10350360" cy="4910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Earth Overshoot Day 2022 (Germany)</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4406760"/>
            <a:ext cx="10738080" cy="134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Arial Unicode MS"/>
                <a:ea typeface="DejaVu Sans"/>
              </a:rPr>
              <a:t>E01 – Your Personal Carbon Footprint</a:t>
            </a:r>
            <a:endParaRPr b="0" lang="en-US" sz="3000" spc="-1" strike="noStrike">
              <a:latin typeface="DejaVu Sans"/>
            </a:endParaRPr>
          </a:p>
        </p:txBody>
      </p:sp>
      <p:sp>
        <p:nvSpPr>
          <p:cNvPr id="113" name="CustomShape 2"/>
          <p:cNvSpPr/>
          <p:nvPr/>
        </p:nvSpPr>
        <p:spPr>
          <a:xfrm>
            <a:off x="335520" y="2906640"/>
            <a:ext cx="10738080" cy="1485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Your Personal Carbon Footprint</a:t>
            </a:r>
            <a:endParaRPr b="0" lang="en-US" sz="2400" spc="-1" strike="noStrike">
              <a:latin typeface="DejaVu Sans"/>
            </a:endParaRPr>
          </a:p>
        </p:txBody>
      </p:sp>
      <p:sp>
        <p:nvSpPr>
          <p:cNvPr id="115"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Results E01</a:t>
            </a:r>
            <a:endParaRPr b="0" lang="en-US" sz="2200" spc="-1" strike="noStrike">
              <a:latin typeface="DejaVu Sans"/>
            </a:endParaRPr>
          </a:p>
        </p:txBody>
      </p:sp>
      <p:pic>
        <p:nvPicPr>
          <p:cNvPr id="116" name="" descr=""/>
          <p:cNvPicPr/>
          <p:nvPr/>
        </p:nvPicPr>
        <p:blipFill>
          <a:blip r:embed="rId1"/>
          <a:stretch/>
        </p:blipFill>
        <p:spPr>
          <a:xfrm>
            <a:off x="5943600" y="731520"/>
            <a:ext cx="3712320" cy="59421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3885</TotalTime>
  <Application>LibreOffice/7.3.3.2$Linux_X86_64 LibreOffice_project/30$Build-2</Application>
  <AppVersion>15.0000</AppVers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2022-06-10T11:19:41Z</dcterms:modified>
  <cp:revision>3683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20</vt:i4>
  </property>
</Properties>
</file>